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486" r:id="rId3"/>
    <p:sldId id="494" r:id="rId4"/>
    <p:sldId id="495" r:id="rId5"/>
    <p:sldId id="496" r:id="rId6"/>
    <p:sldId id="497" r:id="rId7"/>
    <p:sldId id="498" r:id="rId8"/>
    <p:sldId id="499" r:id="rId9"/>
    <p:sldId id="505" r:id="rId10"/>
    <p:sldId id="501" r:id="rId11"/>
    <p:sldId id="502" r:id="rId12"/>
    <p:sldId id="503" r:id="rId13"/>
    <p:sldId id="504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110" d="100"/>
          <a:sy n="110" d="100"/>
        </p:scale>
        <p:origin x="-384" y="-3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6/19/2014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3EF0A531-8D47-4C1F-9623-BE0849E0FC5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en-US" sz="120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52CEB51-B576-4419-8C34-DAA87BA14E2B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en-US" sz="120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74B69C2-712B-4208-809C-A6083B9B354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US" sz="120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F5A8C7B-6208-49AF-B3BB-150D9BA81876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sz="120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B319FB22-D493-44C0-AEE8-C999C4E9401E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42852FDE-DA4E-4C3E-8613-26704BDCE8C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212C861A-AE21-4481-88C6-F5C8AB4EDCE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091382D-F62A-4044-A5B4-43085BE52E7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46EBF626-FF37-43FD-822F-4ED3FB72117F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420C8523-4790-4F7D-94ED-A58B327C1CC2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420C8523-4790-4F7D-94ED-A58B327C1CC2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sz="120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19/06/2014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2.jpeg"/><Relationship Id="rId4" Type="http://schemas.openxmlformats.org/officeDocument/2006/relationships/hyperlink" Target="http://www.keesvanoverveld.com/Accel/accel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2.jpeg"/><Relationship Id="rId4" Type="http://schemas.openxmlformats.org/officeDocument/2006/relationships/hyperlink" Target="http://www.keesvanoverveld.com/Accel/accel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hyperlink" Target="http://www.keesvanoverveld.com/Accel/accel.htm?script=biljart.tx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hyperlink" Target="http://www.keesvanoverveld.com/Accel/accel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~0LDB0_9.txt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2.jpeg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hyperlink" Target="http://www.keesvanoverveld.com/Accel/accel.htm?script=warfare.txt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keesvanoverveld.com/Accel/accel.htm" TargetMode="External"/><Relationship Id="rId4" Type="http://schemas.openxmlformats.org/officeDocument/2006/relationships/hyperlink" Target="http://www.keesvanoverveld.com/Accel/accel.htm?script=populationDynamics.tx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6" Type="http://schemas.openxmlformats.org/officeDocument/2006/relationships/hyperlink" Target="http://www.keesvanoverveld.com/Accel/accel.htm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P.7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22">
        <p:fade/>
      </p:transition>
    </mc:Choice>
    <mc:Fallback xmlns="">
      <p:transition xmlns:p14="http://schemas.microsoft.com/office/powerpoint/2010/main" spd="med" advTm="1002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illiards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1371600" y="1885950"/>
            <a:ext cx="762000" cy="5143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22" name="Oval 14"/>
          <p:cNvSpPr>
            <a:spLocks noChangeArrowheads="1"/>
          </p:cNvSpPr>
          <p:nvPr/>
        </p:nvSpPr>
        <p:spPr bwMode="auto">
          <a:xfrm>
            <a:off x="2124075" y="1964531"/>
            <a:ext cx="762000" cy="514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 flipV="1">
            <a:off x="838200" y="2150269"/>
            <a:ext cx="952500" cy="592931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 flipV="1">
            <a:off x="1785939" y="1514476"/>
            <a:ext cx="14287" cy="63222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25" name="Line 17"/>
          <p:cNvSpPr>
            <a:spLocks noChangeShapeType="1"/>
          </p:cNvSpPr>
          <p:nvPr/>
        </p:nvSpPr>
        <p:spPr bwMode="auto">
          <a:xfrm flipH="1" flipV="1">
            <a:off x="2505075" y="2193131"/>
            <a:ext cx="14288" cy="1185863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26" name="Line 18"/>
          <p:cNvSpPr>
            <a:spLocks noChangeShapeType="1"/>
          </p:cNvSpPr>
          <p:nvPr/>
        </p:nvSpPr>
        <p:spPr bwMode="auto">
          <a:xfrm flipV="1">
            <a:off x="2505075" y="1285876"/>
            <a:ext cx="876300" cy="935831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>
            <a:off x="1781175" y="2146698"/>
            <a:ext cx="661988" cy="67865"/>
          </a:xfrm>
          <a:prstGeom prst="line">
            <a:avLst/>
          </a:prstGeom>
          <a:noFill/>
          <a:ln w="38100" cap="rnd">
            <a:solidFill>
              <a:srgbClr val="33CC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28" name="Text Box 20"/>
          <p:cNvSpPr txBox="1">
            <a:spLocks noChangeArrowheads="1"/>
          </p:cNvSpPr>
          <p:nvPr/>
        </p:nvSpPr>
        <p:spPr bwMode="auto">
          <a:xfrm>
            <a:off x="990600" y="257175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</a:p>
        </p:txBody>
      </p:sp>
      <p:sp>
        <p:nvSpPr>
          <p:cNvPr id="145429" name="Text Box 21"/>
          <p:cNvSpPr txBox="1">
            <a:spLocks noChangeArrowheads="1"/>
          </p:cNvSpPr>
          <p:nvPr/>
        </p:nvSpPr>
        <p:spPr bwMode="auto">
          <a:xfrm>
            <a:off x="1828800" y="148590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v'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2200275" y="2650331"/>
            <a:ext cx="83820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2657475" y="1393031"/>
            <a:ext cx="83820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v'</a:t>
            </a:r>
            <a:r>
              <a:rPr lang="nl-NL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 flipH="1">
            <a:off x="819150" y="1543051"/>
            <a:ext cx="933450" cy="535781"/>
          </a:xfrm>
          <a:prstGeom prst="line">
            <a:avLst/>
          </a:prstGeom>
          <a:noFill/>
          <a:ln w="222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33" name="Line 25"/>
          <p:cNvSpPr>
            <a:spLocks noChangeShapeType="1"/>
          </p:cNvSpPr>
          <p:nvPr/>
        </p:nvSpPr>
        <p:spPr bwMode="auto">
          <a:xfrm flipH="1" flipV="1">
            <a:off x="838200" y="2085975"/>
            <a:ext cx="0" cy="657225"/>
          </a:xfrm>
          <a:prstGeom prst="line">
            <a:avLst/>
          </a:prstGeom>
          <a:noFill/>
          <a:ln w="222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34" name="Line 26"/>
          <p:cNvSpPr>
            <a:spLocks noChangeShapeType="1"/>
          </p:cNvSpPr>
          <p:nvPr/>
        </p:nvSpPr>
        <p:spPr bwMode="auto">
          <a:xfrm flipH="1" flipV="1">
            <a:off x="3390900" y="1293019"/>
            <a:ext cx="0" cy="1042988"/>
          </a:xfrm>
          <a:prstGeom prst="line">
            <a:avLst/>
          </a:prstGeom>
          <a:noFill/>
          <a:ln w="222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 flipH="1" flipV="1">
            <a:off x="838200" y="2057400"/>
            <a:ext cx="923925" cy="92869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36" name="Line 28"/>
          <p:cNvSpPr>
            <a:spLocks noChangeShapeType="1"/>
          </p:cNvSpPr>
          <p:nvPr/>
        </p:nvSpPr>
        <p:spPr bwMode="auto">
          <a:xfrm flipH="1" flipV="1">
            <a:off x="2495551" y="2228850"/>
            <a:ext cx="923925" cy="92869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37" name="Line 29"/>
          <p:cNvSpPr>
            <a:spLocks noChangeShapeType="1"/>
          </p:cNvSpPr>
          <p:nvPr/>
        </p:nvSpPr>
        <p:spPr bwMode="auto">
          <a:xfrm flipV="1">
            <a:off x="2533651" y="2350294"/>
            <a:ext cx="847725" cy="992981"/>
          </a:xfrm>
          <a:prstGeom prst="line">
            <a:avLst/>
          </a:prstGeom>
          <a:noFill/>
          <a:ln w="25400">
            <a:solidFill>
              <a:srgbClr val="808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438" name="Text Box 30"/>
          <p:cNvSpPr txBox="1">
            <a:spLocks noChangeArrowheads="1"/>
          </p:cNvSpPr>
          <p:nvPr/>
        </p:nvSpPr>
        <p:spPr bwMode="auto">
          <a:xfrm>
            <a:off x="990600" y="200025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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</a:p>
        </p:txBody>
      </p:sp>
      <p:sp>
        <p:nvSpPr>
          <p:cNvPr id="145439" name="Text Box 31"/>
          <p:cNvSpPr txBox="1">
            <a:spLocks noChangeArrowheads="1"/>
          </p:cNvSpPr>
          <p:nvPr/>
        </p:nvSpPr>
        <p:spPr bwMode="auto">
          <a:xfrm>
            <a:off x="3419476" y="2177654"/>
            <a:ext cx="2219325" cy="169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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= - 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= 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   =: 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 = (v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-v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 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, )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145441" name="Text Box 33"/>
          <p:cNvSpPr txBox="1">
            <a:spLocks noChangeArrowheads="1"/>
          </p:cNvSpPr>
          <p:nvPr/>
        </p:nvSpPr>
        <p:spPr bwMode="auto">
          <a:xfrm>
            <a:off x="3419872" y="1473046"/>
            <a:ext cx="57241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; ||||=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1: a unit vector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connecting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two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centres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of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balls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31" name="AutoShape 7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32" name="Groep 3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33" name="Afbeelding 32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4" name="Rechte verbindingslijn 3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5650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13908">
        <p:fade/>
      </p:transition>
    </mc:Choice>
    <mc:Fallback xmlns="">
      <p:transition xmlns:p14="http://schemas.microsoft.com/office/powerpoint/2010/main" spd="med" advTm="31390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5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5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5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5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45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5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5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5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5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5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5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45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5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21" grpId="0" animBg="1"/>
      <p:bldP spid="145422" grpId="0" animBg="1"/>
      <p:bldP spid="145423" grpId="0" animBg="1"/>
      <p:bldP spid="145424" grpId="0" animBg="1"/>
      <p:bldP spid="145425" grpId="0" animBg="1"/>
      <p:bldP spid="145426" grpId="0" animBg="1"/>
      <p:bldP spid="145427" grpId="0" animBg="1"/>
      <p:bldP spid="145428" grpId="0"/>
      <p:bldP spid="145429" grpId="0"/>
      <p:bldP spid="145430" grpId="0"/>
      <p:bldP spid="145431" grpId="0"/>
      <p:bldP spid="145432" grpId="0" animBg="1"/>
      <p:bldP spid="145433" grpId="0" animBg="1"/>
      <p:bldP spid="145434" grpId="0" animBg="1"/>
      <p:bldP spid="145435" grpId="0" animBg="1"/>
      <p:bldP spid="145436" grpId="0" animBg="1"/>
      <p:bldP spid="145437" grpId="0" animBg="1"/>
      <p:bldP spid="145438" grpId="0"/>
      <p:bldP spid="145439" grpId="0" build="p"/>
      <p:bldP spid="1454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ep 30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32" name="Afbeelding 31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3" name="Rechte verbindingslijn 32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515" name="Oval 11"/>
          <p:cNvSpPr>
            <a:spLocks noChangeArrowheads="1"/>
          </p:cNvSpPr>
          <p:nvPr/>
        </p:nvSpPr>
        <p:spPr bwMode="auto">
          <a:xfrm>
            <a:off x="1371600" y="1885950"/>
            <a:ext cx="762000" cy="5143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16" name="Oval 12"/>
          <p:cNvSpPr>
            <a:spLocks noChangeArrowheads="1"/>
          </p:cNvSpPr>
          <p:nvPr/>
        </p:nvSpPr>
        <p:spPr bwMode="auto">
          <a:xfrm>
            <a:off x="2124075" y="1964531"/>
            <a:ext cx="762000" cy="514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17" name="Line 13"/>
          <p:cNvSpPr>
            <a:spLocks noChangeShapeType="1"/>
          </p:cNvSpPr>
          <p:nvPr/>
        </p:nvSpPr>
        <p:spPr bwMode="auto">
          <a:xfrm flipV="1">
            <a:off x="838200" y="2150269"/>
            <a:ext cx="952500" cy="592931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 flipV="1">
            <a:off x="1785939" y="1514476"/>
            <a:ext cx="14287" cy="632222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 flipH="1" flipV="1">
            <a:off x="2505075" y="2193131"/>
            <a:ext cx="14288" cy="1185863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20" name="Line 16"/>
          <p:cNvSpPr>
            <a:spLocks noChangeShapeType="1"/>
          </p:cNvSpPr>
          <p:nvPr/>
        </p:nvSpPr>
        <p:spPr bwMode="auto">
          <a:xfrm flipV="1">
            <a:off x="2505075" y="1285876"/>
            <a:ext cx="876300" cy="935831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21" name="Line 17"/>
          <p:cNvSpPr>
            <a:spLocks noChangeShapeType="1"/>
          </p:cNvSpPr>
          <p:nvPr/>
        </p:nvSpPr>
        <p:spPr bwMode="auto">
          <a:xfrm>
            <a:off x="1781175" y="2146698"/>
            <a:ext cx="661988" cy="67865"/>
          </a:xfrm>
          <a:prstGeom prst="line">
            <a:avLst/>
          </a:prstGeom>
          <a:noFill/>
          <a:ln w="38100" cap="rnd">
            <a:solidFill>
              <a:srgbClr val="33CC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22" name="Text Box 18"/>
          <p:cNvSpPr txBox="1">
            <a:spLocks noChangeArrowheads="1"/>
          </p:cNvSpPr>
          <p:nvPr/>
        </p:nvSpPr>
        <p:spPr bwMode="auto">
          <a:xfrm>
            <a:off x="990600" y="257175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</a:p>
        </p:txBody>
      </p:sp>
      <p:sp>
        <p:nvSpPr>
          <p:cNvPr id="149523" name="Text Box 19"/>
          <p:cNvSpPr txBox="1">
            <a:spLocks noChangeArrowheads="1"/>
          </p:cNvSpPr>
          <p:nvPr/>
        </p:nvSpPr>
        <p:spPr bwMode="auto">
          <a:xfrm>
            <a:off x="1828800" y="148590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v'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</a:p>
        </p:txBody>
      </p:sp>
      <p:sp>
        <p:nvSpPr>
          <p:cNvPr id="149524" name="Text Box 20"/>
          <p:cNvSpPr txBox="1">
            <a:spLocks noChangeArrowheads="1"/>
          </p:cNvSpPr>
          <p:nvPr/>
        </p:nvSpPr>
        <p:spPr bwMode="auto">
          <a:xfrm>
            <a:off x="2200275" y="2650331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</a:p>
        </p:txBody>
      </p:sp>
      <p:sp>
        <p:nvSpPr>
          <p:cNvPr id="149525" name="Text Box 21"/>
          <p:cNvSpPr txBox="1">
            <a:spLocks noChangeArrowheads="1"/>
          </p:cNvSpPr>
          <p:nvPr/>
        </p:nvSpPr>
        <p:spPr bwMode="auto">
          <a:xfrm>
            <a:off x="2657475" y="1393031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v'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</a:p>
        </p:txBody>
      </p:sp>
      <p:sp>
        <p:nvSpPr>
          <p:cNvPr id="149526" name="Line 22"/>
          <p:cNvSpPr>
            <a:spLocks noChangeShapeType="1"/>
          </p:cNvSpPr>
          <p:nvPr/>
        </p:nvSpPr>
        <p:spPr bwMode="auto">
          <a:xfrm flipH="1">
            <a:off x="819150" y="1543051"/>
            <a:ext cx="933450" cy="535781"/>
          </a:xfrm>
          <a:prstGeom prst="line">
            <a:avLst/>
          </a:prstGeom>
          <a:noFill/>
          <a:ln w="222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27" name="Line 23"/>
          <p:cNvSpPr>
            <a:spLocks noChangeShapeType="1"/>
          </p:cNvSpPr>
          <p:nvPr/>
        </p:nvSpPr>
        <p:spPr bwMode="auto">
          <a:xfrm flipH="1" flipV="1">
            <a:off x="838200" y="2085975"/>
            <a:ext cx="0" cy="657225"/>
          </a:xfrm>
          <a:prstGeom prst="line">
            <a:avLst/>
          </a:prstGeom>
          <a:noFill/>
          <a:ln w="222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28" name="Line 24"/>
          <p:cNvSpPr>
            <a:spLocks noChangeShapeType="1"/>
          </p:cNvSpPr>
          <p:nvPr/>
        </p:nvSpPr>
        <p:spPr bwMode="auto">
          <a:xfrm flipH="1" flipV="1">
            <a:off x="3390900" y="1293019"/>
            <a:ext cx="0" cy="1042988"/>
          </a:xfrm>
          <a:prstGeom prst="line">
            <a:avLst/>
          </a:prstGeom>
          <a:noFill/>
          <a:ln w="222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29" name="Line 25"/>
          <p:cNvSpPr>
            <a:spLocks noChangeShapeType="1"/>
          </p:cNvSpPr>
          <p:nvPr/>
        </p:nvSpPr>
        <p:spPr bwMode="auto">
          <a:xfrm flipH="1" flipV="1">
            <a:off x="838200" y="2057400"/>
            <a:ext cx="923925" cy="92869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30" name="Line 26"/>
          <p:cNvSpPr>
            <a:spLocks noChangeShapeType="1"/>
          </p:cNvSpPr>
          <p:nvPr/>
        </p:nvSpPr>
        <p:spPr bwMode="auto">
          <a:xfrm flipH="1" flipV="1">
            <a:off x="2495551" y="2228850"/>
            <a:ext cx="923925" cy="92869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31" name="Line 27"/>
          <p:cNvSpPr>
            <a:spLocks noChangeShapeType="1"/>
          </p:cNvSpPr>
          <p:nvPr/>
        </p:nvSpPr>
        <p:spPr bwMode="auto">
          <a:xfrm flipV="1">
            <a:off x="2533651" y="2350294"/>
            <a:ext cx="847725" cy="992981"/>
          </a:xfrm>
          <a:prstGeom prst="line">
            <a:avLst/>
          </a:prstGeom>
          <a:noFill/>
          <a:ln w="25400">
            <a:solidFill>
              <a:srgbClr val="808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532" name="Text Box 28"/>
          <p:cNvSpPr txBox="1">
            <a:spLocks noChangeArrowheads="1"/>
          </p:cNvSpPr>
          <p:nvPr/>
        </p:nvSpPr>
        <p:spPr bwMode="auto">
          <a:xfrm>
            <a:off x="990600" y="200025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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</a:p>
        </p:txBody>
      </p:sp>
      <p:sp>
        <p:nvSpPr>
          <p:cNvPr id="149533" name="Text Box 29"/>
          <p:cNvSpPr txBox="1">
            <a:spLocks noChangeArrowheads="1"/>
          </p:cNvSpPr>
          <p:nvPr/>
        </p:nvSpPr>
        <p:spPr bwMode="auto">
          <a:xfrm>
            <a:off x="3419476" y="2177654"/>
            <a:ext cx="2219325" cy="169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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= - 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= 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   =: 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 = (v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-v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 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, )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149535" name="Text Box 31"/>
          <p:cNvSpPr txBox="1">
            <a:spLocks noChangeArrowheads="1"/>
          </p:cNvSpPr>
          <p:nvPr/>
        </p:nvSpPr>
        <p:spPr bwMode="auto">
          <a:xfrm>
            <a:off x="3505200" y="3486017"/>
            <a:ext cx="5638800" cy="2049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Proof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Energy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conservation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sz="1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+v</a:t>
            </a:r>
            <a:r>
              <a:rPr lang="nl-NL" sz="1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=(v</a:t>
            </a:r>
            <a:r>
              <a:rPr lang="nl-NL" sz="1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+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)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+(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v</a:t>
            </a:r>
            <a:r>
              <a:rPr lang="nl-NL" sz="1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-)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hence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v</a:t>
            </a:r>
            <a:r>
              <a:rPr lang="nl-NL" sz="1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+v</a:t>
            </a:r>
            <a:r>
              <a:rPr lang="nl-NL" sz="1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=(v</a:t>
            </a:r>
            <a:r>
              <a:rPr lang="nl-NL" sz="1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+)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+(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v</a:t>
            </a:r>
            <a:r>
              <a:rPr lang="nl-NL" sz="1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-)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hence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0=(2(v</a:t>
            </a:r>
            <a:r>
              <a:rPr lang="nl-NL" sz="1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, )+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)+(-2(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v</a:t>
            </a:r>
            <a:r>
              <a:rPr lang="nl-NL" sz="1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, )+</a:t>
            </a:r>
            <a:r>
              <a:rPr lang="nl-NL" sz="1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2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), 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hence</a:t>
            </a: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 = (</a:t>
            </a:r>
            <a:r>
              <a:rPr lang="nl-NL" sz="1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v</a:t>
            </a:r>
            <a:r>
              <a:rPr lang="nl-NL" sz="1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-v</a:t>
            </a:r>
            <a:r>
              <a:rPr lang="nl-NL" sz="1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, ), QED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nl-NL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AutoShape 7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3419872" y="1473046"/>
            <a:ext cx="57241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; ||||=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1: a unit vector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connecting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two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centres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of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balls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illiards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744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1253">
        <p:fade/>
      </p:transition>
    </mc:Choice>
    <mc:Fallback xmlns="">
      <p:transition xmlns:p14="http://schemas.microsoft.com/office/powerpoint/2010/main" spd="med" advTm="712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3" name="Oval 11"/>
          <p:cNvSpPr>
            <a:spLocks noChangeArrowheads="1"/>
          </p:cNvSpPr>
          <p:nvPr/>
        </p:nvSpPr>
        <p:spPr bwMode="auto">
          <a:xfrm>
            <a:off x="1371600" y="1885950"/>
            <a:ext cx="762000" cy="51435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64" name="Oval 12"/>
          <p:cNvSpPr>
            <a:spLocks noChangeArrowheads="1"/>
          </p:cNvSpPr>
          <p:nvPr/>
        </p:nvSpPr>
        <p:spPr bwMode="auto">
          <a:xfrm>
            <a:off x="2124075" y="1964531"/>
            <a:ext cx="762000" cy="5143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65" name="Line 13"/>
          <p:cNvSpPr>
            <a:spLocks noChangeShapeType="1"/>
          </p:cNvSpPr>
          <p:nvPr/>
        </p:nvSpPr>
        <p:spPr bwMode="auto">
          <a:xfrm flipV="1">
            <a:off x="838200" y="2150269"/>
            <a:ext cx="952500" cy="592931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66" name="Line 14"/>
          <p:cNvSpPr>
            <a:spLocks noChangeShapeType="1"/>
          </p:cNvSpPr>
          <p:nvPr/>
        </p:nvSpPr>
        <p:spPr bwMode="auto">
          <a:xfrm flipV="1">
            <a:off x="1785939" y="1514476"/>
            <a:ext cx="14287" cy="632222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 flipH="1" flipV="1">
            <a:off x="2505075" y="2193131"/>
            <a:ext cx="14288" cy="1185863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68" name="Line 16"/>
          <p:cNvSpPr>
            <a:spLocks noChangeShapeType="1"/>
          </p:cNvSpPr>
          <p:nvPr/>
        </p:nvSpPr>
        <p:spPr bwMode="auto">
          <a:xfrm flipV="1">
            <a:off x="2505075" y="1285876"/>
            <a:ext cx="876300" cy="935831"/>
          </a:xfrm>
          <a:prstGeom prst="line">
            <a:avLst/>
          </a:prstGeom>
          <a:noFill/>
          <a:ln w="31750">
            <a:solidFill>
              <a:srgbClr val="33CCCC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69" name="Line 17"/>
          <p:cNvSpPr>
            <a:spLocks noChangeShapeType="1"/>
          </p:cNvSpPr>
          <p:nvPr/>
        </p:nvSpPr>
        <p:spPr bwMode="auto">
          <a:xfrm>
            <a:off x="1781175" y="2146698"/>
            <a:ext cx="661988" cy="67865"/>
          </a:xfrm>
          <a:prstGeom prst="line">
            <a:avLst/>
          </a:prstGeom>
          <a:noFill/>
          <a:ln w="38100" cap="rnd">
            <a:solidFill>
              <a:srgbClr val="33CC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990600" y="257175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1828800" y="148590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v'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2200275" y="2650331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</a:p>
        </p:txBody>
      </p:sp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2657475" y="1393031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v'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</a:p>
        </p:txBody>
      </p:sp>
      <p:sp>
        <p:nvSpPr>
          <p:cNvPr id="151574" name="Line 22"/>
          <p:cNvSpPr>
            <a:spLocks noChangeShapeType="1"/>
          </p:cNvSpPr>
          <p:nvPr/>
        </p:nvSpPr>
        <p:spPr bwMode="auto">
          <a:xfrm flipH="1">
            <a:off x="819150" y="1543051"/>
            <a:ext cx="933450" cy="535781"/>
          </a:xfrm>
          <a:prstGeom prst="line">
            <a:avLst/>
          </a:prstGeom>
          <a:noFill/>
          <a:ln w="222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75" name="Line 23"/>
          <p:cNvSpPr>
            <a:spLocks noChangeShapeType="1"/>
          </p:cNvSpPr>
          <p:nvPr/>
        </p:nvSpPr>
        <p:spPr bwMode="auto">
          <a:xfrm flipH="1" flipV="1">
            <a:off x="838200" y="2085975"/>
            <a:ext cx="0" cy="657225"/>
          </a:xfrm>
          <a:prstGeom prst="line">
            <a:avLst/>
          </a:prstGeom>
          <a:noFill/>
          <a:ln w="222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76" name="Line 24"/>
          <p:cNvSpPr>
            <a:spLocks noChangeShapeType="1"/>
          </p:cNvSpPr>
          <p:nvPr/>
        </p:nvSpPr>
        <p:spPr bwMode="auto">
          <a:xfrm flipH="1" flipV="1">
            <a:off x="3390900" y="1293019"/>
            <a:ext cx="0" cy="1042988"/>
          </a:xfrm>
          <a:prstGeom prst="line">
            <a:avLst/>
          </a:prstGeom>
          <a:noFill/>
          <a:ln w="2222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77" name="Line 25"/>
          <p:cNvSpPr>
            <a:spLocks noChangeShapeType="1"/>
          </p:cNvSpPr>
          <p:nvPr/>
        </p:nvSpPr>
        <p:spPr bwMode="auto">
          <a:xfrm flipH="1" flipV="1">
            <a:off x="838200" y="2057400"/>
            <a:ext cx="923925" cy="92869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78" name="Line 26"/>
          <p:cNvSpPr>
            <a:spLocks noChangeShapeType="1"/>
          </p:cNvSpPr>
          <p:nvPr/>
        </p:nvSpPr>
        <p:spPr bwMode="auto">
          <a:xfrm flipH="1" flipV="1">
            <a:off x="2495551" y="2228850"/>
            <a:ext cx="923925" cy="92869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79" name="Line 27"/>
          <p:cNvSpPr>
            <a:spLocks noChangeShapeType="1"/>
          </p:cNvSpPr>
          <p:nvPr/>
        </p:nvSpPr>
        <p:spPr bwMode="auto">
          <a:xfrm flipV="1">
            <a:off x="2533651" y="2350294"/>
            <a:ext cx="847725" cy="992981"/>
          </a:xfrm>
          <a:prstGeom prst="line">
            <a:avLst/>
          </a:prstGeom>
          <a:noFill/>
          <a:ln w="25400">
            <a:solidFill>
              <a:srgbClr val="808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580" name="Text Box 28"/>
          <p:cNvSpPr txBox="1">
            <a:spLocks noChangeArrowheads="1"/>
          </p:cNvSpPr>
          <p:nvPr/>
        </p:nvSpPr>
        <p:spPr bwMode="auto">
          <a:xfrm>
            <a:off x="990600" y="2000250"/>
            <a:ext cx="838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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</a:p>
        </p:txBody>
      </p:sp>
      <p:sp>
        <p:nvSpPr>
          <p:cNvPr id="151581" name="Text Box 29"/>
          <p:cNvSpPr txBox="1">
            <a:spLocks noChangeArrowheads="1"/>
          </p:cNvSpPr>
          <p:nvPr/>
        </p:nvSpPr>
        <p:spPr bwMode="auto">
          <a:xfrm>
            <a:off x="3419476" y="2177654"/>
            <a:ext cx="2219325" cy="1698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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= - 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= 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   =:  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 = (v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-v</a:t>
            </a:r>
            <a:r>
              <a:rPr lang="nl-NL" baseline="-2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 </a:t>
            </a:r>
            <a:r>
              <a: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, )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endParaRPr lang="nl-NL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151584" name="Text Box 32"/>
          <p:cNvSpPr txBox="1">
            <a:spLocks noChangeArrowheads="1"/>
          </p:cNvSpPr>
          <p:nvPr/>
        </p:nvSpPr>
        <p:spPr bwMode="auto">
          <a:xfrm>
            <a:off x="3505200" y="3651870"/>
            <a:ext cx="3657600" cy="9479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v'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=v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+(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-v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) </a:t>
            </a:r>
          </a:p>
          <a:p>
            <a:pPr eaLnBrk="1" hangingPunct="1">
              <a:spcBef>
                <a:spcPct val="10000"/>
              </a:spcBef>
              <a:spcAft>
                <a:spcPct val="10000"/>
              </a:spcAft>
              <a:buFontTx/>
              <a:buNone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v'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=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v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+(v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r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-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v</a:t>
            </a:r>
            <a:r>
              <a:rPr lang="nl-NL" sz="28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, ) 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1" name="AutoShape 7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32" name="Groep 3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33" name="Afbeelding 32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34" name="Rechte verbindingslijn 3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3419872" y="1473046"/>
            <a:ext cx="572412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; ||||=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1: a unit vector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connecting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two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centres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of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balls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illiards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533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718">
        <p:fade/>
      </p:transition>
    </mc:Choice>
    <mc:Fallback xmlns="">
      <p:transition xmlns:p14="http://schemas.microsoft.com/office/powerpoint/2010/main" spd="med" advTm="3071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7465" name="Text 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400" y="194400"/>
            <a:ext cx="4377600" cy="4924425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balls=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vSequence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(0,nBalls)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cX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cursorX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() 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cY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cursorY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() </a:t>
            </a:r>
          </a:p>
          <a:p>
            <a:pPr eaLnBrk="1" hangingPunct="1">
              <a:buFontTx/>
              <a:buNone/>
            </a:pP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help=check(false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queueHit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cursorB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()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rhoBall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=slider(2,0.8,5.0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PR=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([plotTable,plotShadow,plotBalls,plotHighLight,plotQueue,plotQueue2])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collDamp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=0.6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dT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=0.8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eThreshold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=0.5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halfWay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=50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mBall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=5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maxX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=40 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maxY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=25 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minX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=-40 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minY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=-25 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nBalls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=3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rollDamp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=0.994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col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=['red':[255,255,255],'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grn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':[0,255,255],'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blu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':[0,255,0]]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cpl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i,balls,cplOneBall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cplOneBall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j,balls,cond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(touch(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i,j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),['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close':true,'force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':(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mpt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i,j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)/m1m2tt(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i,j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))*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tMat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][j]],['close':false,'force':0]),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eKin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i,balls,vDot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(p[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],p[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])/(2*m[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]),add)</a:t>
            </a:r>
          </a:p>
          <a:p>
            <a:pPr eaLnBrk="1" hangingPunct="1">
              <a:buFontTx/>
              <a:buNone/>
            </a:pP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f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i,balls,forceOnOneBall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forceOnOneBall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j,balls,cond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cpl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][j].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close,cpl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][j].force,0),add)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gameState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cond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eKin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{1}&lt;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eThreshold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)&amp;&amp;!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queueHit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,'hit',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queueHit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,'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roll','hit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'))</a:t>
            </a:r>
          </a:p>
          <a:p>
            <a:pPr eaLnBrk="1" hangingPunct="1">
              <a:buFontTx/>
              <a:buNone/>
            </a:pP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m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i,balls,mBall,vAppend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m1m2tt(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i,j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)=(m[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]+m[j])*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vDot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tMat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][j],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tMat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][j])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mpt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i,j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)=-2*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vDot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(m[j]*p{1}[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]-m[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]*p{1}[j],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tMat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][j])</a:t>
            </a:r>
          </a:p>
          <a:p>
            <a:pPr eaLnBrk="1" hangingPunct="1">
              <a:buFontTx/>
              <a:buNone/>
            </a:pP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p=if(</a:t>
            </a: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gameState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=='roll',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rollDamp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(p{1}+f),[['x':0,'y':0],['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x':r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{1}[1].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x-queu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eX,'y':r{1}[1].y-queueY],['x':0,'y':0</a:t>
            </a: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]])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plotBalls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=[locations:[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fill:'interior',data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:#(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,[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x:halfWay+r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x,y:halfWay+r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y,fcol_r:col.red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fcol_g:col.grn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fcol_b:col.blu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]],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rad:rhoBall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]]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plotHighLight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=[locations:[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fill:'interior',data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:#(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,[x:halfWay+0.1*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rhoBall+r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].x,y:halfWay+0.5*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rhoBall+r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].y],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),rad:0.375*rhoBall,fcol_r:255,fcol_g:255,fcol_b:255]]</a:t>
            </a:r>
          </a:p>
          <a:p>
            <a:pPr eaLnBrk="1" hangingPunct="1">
              <a:buFontTx/>
              <a:buNone/>
            </a:pPr>
            <a:r>
              <a:rPr lang="en-US" sz="800" b="1" dirty="0" smtClean="0">
                <a:solidFill>
                  <a:schemeClr val="bg1"/>
                </a:solidFill>
                <a:latin typeface="Courier New" pitchFamily="49" charset="0"/>
              </a:rPr>
              <a:t> 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47467" name="Text Box 11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724400" y="194400"/>
            <a:ext cx="4394448" cy="4555093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plotQueue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=[locations:[icon:'none',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data:halfWay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+[[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x:queueX,y:queueY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],[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x:r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{1}[1].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x,y:r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{1}[1].y]]],edges:[col_r:0,col_g:0,col_b:0,thickness:0.6, 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shape:if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gameState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=='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hit','line','none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'),data:[[b:0,e:1]]]]</a:t>
            </a:r>
          </a:p>
          <a:p>
            <a:pPr eaLnBrk="1" hangingPunct="1">
              <a:buFontTx/>
              <a:buNone/>
            </a:pP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plotQueue2=[locations:[icon:'none',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data:halfWay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+[[x:10*(r{1}[1].x-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queueX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)+queueX,y:10*(r{1}[1].y-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queueY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)+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queueY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],[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x:r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{1}[1].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x,y:r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{1}[1].y]]],edges:[col_g:100,col_r:0,thickness:0.2,shape:if((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gameState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=='hit')&amp;&amp; 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help,'line','none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'),data:[[b:0,e:1]]]]</a:t>
            </a:r>
          </a:p>
          <a:p>
            <a:pPr eaLnBrk="1" hangingPunct="1">
              <a:buFontTx/>
              <a:buNone/>
            </a:pPr>
            <a:r>
              <a:rPr lang="en-US" sz="800" b="1" dirty="0" err="1" smtClean="0">
                <a:solidFill>
                  <a:schemeClr val="bg1"/>
                </a:solidFill>
                <a:latin typeface="Courier New" pitchFamily="49" charset="0"/>
              </a:rPr>
              <a:t>plotShadow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=[locations:[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fill:'interior',data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:#(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,[x:halfWay-0.15*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rhoBall+r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].x,y:halfWay-0.5*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rhoBall+r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].y],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),fcol_r:0,fcol_g:0,fcol_b:0,fcol_a:0.5,rad:rhoBall]]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plotTable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=[locations:[icon:'vBar',fill:'interior',x:50,y:25,width:80,height:50,fcol_r:0,fcol_g:128]]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queueX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cX-halfWay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queueY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cY-halfWay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r=if(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gameState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=='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roll',r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{1}+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dT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*p/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m,cond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(time==1,#(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,['x':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halfWay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*(random()-0.5),'y':0.5*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halfWay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*(random()-0.5)],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),r{1}))</a:t>
            </a:r>
          </a:p>
          <a:p>
            <a:pPr eaLnBrk="1" hangingPunct="1">
              <a:buFontTx/>
              <a:buNone/>
            </a:pP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rho=#(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i,balls,rhoBall,vAppend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tMat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i,balls,tMatOneBall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tMatOneBall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j,balls,tVec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i,j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tVec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i,j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)=r{1}[j]-r{1}[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buFontTx/>
              <a:buNone/>
            </a:pP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time=time{1}+1 </a:t>
            </a:r>
          </a:p>
          <a:p>
            <a:pPr eaLnBrk="1" hangingPunct="1">
              <a:buFontTx/>
              <a:buNone/>
            </a:pP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touch(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i,j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)=((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vNormEuclid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tMat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][j])&lt;(rho[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]+rho[j]))&amp;&amp;(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!=j)&amp;&amp;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vDot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tMat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][j],p{1}[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]/m[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]-p{1}[j]/m[j])&gt;0)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(a)=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wallCollideLeft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wallCollideRight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wallCollideBottom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wallCollideTop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(a))))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wallCollideBottom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i,vDom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((r{1}[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].y&gt;(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minY+rho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]))||(a[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].y&gt;0),a[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],['x':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collDamp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x,'y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':-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collDamp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].y]),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wallCollideLeft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i,vDom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((r{1}[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].x&gt;(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minX+rho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]))||(a[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].x&gt;0),a[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],['x':-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collDamp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].x,'y':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collDamp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].y]),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wallCollideRight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i,vDom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((r{1}[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].x&lt;(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maxX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-rho[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]))||(a[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].x&lt;0),a[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],['x':-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collDamp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].x,'y':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collDamp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].y]),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wallCollideTop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(a)=#(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i,vDom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(a),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((r{1}[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].y&lt;(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maxY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-rho[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]))||(a[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].y&lt;0),a[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],['x':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collDamp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x,'y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':-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collDamp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*a[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i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].y]),</a:t>
            </a:r>
            <a:r>
              <a:rPr lang="en-US" sz="800" b="1" dirty="0" err="1">
                <a:solidFill>
                  <a:schemeClr val="bg1"/>
                </a:solidFill>
                <a:latin typeface="Courier New" pitchFamily="49" charset="0"/>
              </a:rPr>
              <a:t>vAppend</a:t>
            </a:r>
            <a:r>
              <a:rPr lang="en-US" sz="8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  <a:endParaRPr lang="en-US" sz="8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47469" name="Text Box 13"/>
          <p:cNvSpPr txBox="1">
            <a:spLocks noChangeArrowheads="1"/>
          </p:cNvSpPr>
          <p:nvPr/>
        </p:nvSpPr>
        <p:spPr bwMode="auto">
          <a:xfrm rot="-1821062">
            <a:off x="2213997" y="440620"/>
            <a:ext cx="4897774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sz="6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… </a:t>
            </a:r>
            <a:r>
              <a:rPr lang="nl-NL" sz="66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plus </a:t>
            </a:r>
            <a:r>
              <a:rPr lang="nl-NL" sz="6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nl-NL" sz="66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further</a:t>
            </a:r>
            <a:r>
              <a:rPr lang="nl-NL" sz="6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nl-NL" sz="6600" dirty="0" err="1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handfull</a:t>
            </a:r>
            <a:r>
              <a:rPr lang="nl-NL" sz="6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of details</a:t>
            </a:r>
          </a:p>
        </p:txBody>
      </p:sp>
      <p:sp>
        <p:nvSpPr>
          <p:cNvPr id="12" name="AutoShape 7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illiards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37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1863">
        <p:fade/>
      </p:transition>
    </mc:Choice>
    <mc:Fallback xmlns="">
      <p:transition xmlns:p14="http://schemas.microsoft.com/office/powerpoint/2010/main" spd="med" advTm="3186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7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7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Dynamic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dealing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time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recursive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(ACCEL demo’s)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Contents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cannon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ball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combat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-predator system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billiards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 typeface="Arial" charset="0"/>
              <a:buChar char="•"/>
            </a:pP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5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9025">
        <p:fade/>
      </p:transition>
    </mc:Choice>
    <mc:Fallback xmlns="">
      <p:transition xmlns:p14="http://schemas.microsoft.com/office/powerpoint/2010/main" spd="med" advTm="3902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annon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ball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5181" name="Line 13"/>
          <p:cNvSpPr>
            <a:spLocks noChangeShapeType="1"/>
          </p:cNvSpPr>
          <p:nvPr/>
        </p:nvSpPr>
        <p:spPr bwMode="auto">
          <a:xfrm>
            <a:off x="3142456" y="3543300"/>
            <a:ext cx="33528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5182" name="Line 14"/>
          <p:cNvSpPr>
            <a:spLocks noChangeShapeType="1"/>
          </p:cNvSpPr>
          <p:nvPr/>
        </p:nvSpPr>
        <p:spPr bwMode="auto">
          <a:xfrm flipV="1">
            <a:off x="3294856" y="2057400"/>
            <a:ext cx="0" cy="1600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5183" name="Text Box 15"/>
          <p:cNvSpPr txBox="1">
            <a:spLocks noChangeArrowheads="1"/>
          </p:cNvSpPr>
          <p:nvPr/>
        </p:nvSpPr>
        <p:spPr bwMode="auto">
          <a:xfrm>
            <a:off x="6114256" y="32004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35184" name="Text Box 16"/>
          <p:cNvSpPr txBox="1">
            <a:spLocks noChangeArrowheads="1"/>
          </p:cNvSpPr>
          <p:nvPr/>
        </p:nvSpPr>
        <p:spPr bwMode="auto">
          <a:xfrm>
            <a:off x="3371056" y="2057400"/>
            <a:ext cx="76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 flipV="1">
            <a:off x="3294856" y="2343150"/>
            <a:ext cx="1066800" cy="1200150"/>
          </a:xfrm>
          <a:prstGeom prst="line">
            <a:avLst/>
          </a:prstGeom>
          <a:noFill/>
          <a:ln w="44450">
            <a:solidFill>
              <a:srgbClr val="FFFF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5186" name="Freeform 18"/>
          <p:cNvSpPr>
            <a:spLocks/>
          </p:cNvSpPr>
          <p:nvPr/>
        </p:nvSpPr>
        <p:spPr bwMode="auto">
          <a:xfrm>
            <a:off x="3294856" y="2686050"/>
            <a:ext cx="1905000" cy="857250"/>
          </a:xfrm>
          <a:custGeom>
            <a:avLst/>
            <a:gdLst>
              <a:gd name="T0" fmla="*/ 0 w 1200"/>
              <a:gd name="T1" fmla="*/ 720 h 720"/>
              <a:gd name="T2" fmla="*/ 624 w 1200"/>
              <a:gd name="T3" fmla="*/ 0 h 720"/>
              <a:gd name="T4" fmla="*/ 1200 w 1200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00" h="720">
                <a:moveTo>
                  <a:pt x="0" y="720"/>
                </a:moveTo>
                <a:cubicBezTo>
                  <a:pt x="104" y="600"/>
                  <a:pt x="424" y="0"/>
                  <a:pt x="624" y="0"/>
                </a:cubicBezTo>
                <a:cubicBezTo>
                  <a:pt x="824" y="0"/>
                  <a:pt x="1080" y="570"/>
                  <a:pt x="1200" y="72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5187" name="Freeform 19"/>
          <p:cNvSpPr>
            <a:spLocks/>
          </p:cNvSpPr>
          <p:nvPr/>
        </p:nvSpPr>
        <p:spPr bwMode="auto">
          <a:xfrm>
            <a:off x="3675857" y="3143250"/>
            <a:ext cx="271463" cy="407194"/>
          </a:xfrm>
          <a:custGeom>
            <a:avLst/>
            <a:gdLst>
              <a:gd name="T0" fmla="*/ 0 w 171"/>
              <a:gd name="T1" fmla="*/ 0 h 342"/>
              <a:gd name="T2" fmla="*/ 144 w 171"/>
              <a:gd name="T3" fmla="*/ 144 h 342"/>
              <a:gd name="T4" fmla="*/ 162 w 171"/>
              <a:gd name="T5" fmla="*/ 342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1" h="342">
                <a:moveTo>
                  <a:pt x="0" y="0"/>
                </a:moveTo>
                <a:cubicBezTo>
                  <a:pt x="58" y="43"/>
                  <a:pt x="117" y="87"/>
                  <a:pt x="144" y="144"/>
                </a:cubicBezTo>
                <a:cubicBezTo>
                  <a:pt x="171" y="201"/>
                  <a:pt x="162" y="310"/>
                  <a:pt x="162" y="342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5188" name="Freeform 20"/>
          <p:cNvSpPr>
            <a:spLocks/>
          </p:cNvSpPr>
          <p:nvPr/>
        </p:nvSpPr>
        <p:spPr bwMode="auto">
          <a:xfrm>
            <a:off x="3752056" y="3086100"/>
            <a:ext cx="304800" cy="464344"/>
          </a:xfrm>
          <a:custGeom>
            <a:avLst/>
            <a:gdLst>
              <a:gd name="T0" fmla="*/ 0 w 171"/>
              <a:gd name="T1" fmla="*/ 0 h 342"/>
              <a:gd name="T2" fmla="*/ 144 w 171"/>
              <a:gd name="T3" fmla="*/ 144 h 342"/>
              <a:gd name="T4" fmla="*/ 162 w 171"/>
              <a:gd name="T5" fmla="*/ 342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1" h="342">
                <a:moveTo>
                  <a:pt x="0" y="0"/>
                </a:moveTo>
                <a:cubicBezTo>
                  <a:pt x="58" y="43"/>
                  <a:pt x="117" y="87"/>
                  <a:pt x="144" y="144"/>
                </a:cubicBezTo>
                <a:cubicBezTo>
                  <a:pt x="171" y="201"/>
                  <a:pt x="162" y="310"/>
                  <a:pt x="162" y="342"/>
                </a:cubicBezTo>
              </a:path>
            </a:pathLst>
          </a:custGeom>
          <a:noFill/>
          <a:ln w="158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3599656" y="314325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>
                <a:solidFill>
                  <a:schemeClr val="bg1"/>
                </a:solidFill>
                <a:sym typeface="Symbol" pitchFamily="18" charset="2"/>
              </a:rPr>
              <a:t></a:t>
            </a:r>
          </a:p>
        </p:txBody>
      </p:sp>
      <p:sp>
        <p:nvSpPr>
          <p:cNvPr id="135190" name="Text Box 22"/>
          <p:cNvSpPr txBox="1">
            <a:spLocks noChangeArrowheads="1"/>
          </p:cNvSpPr>
          <p:nvPr/>
        </p:nvSpPr>
        <p:spPr bwMode="auto">
          <a:xfrm>
            <a:off x="194400" y="914400"/>
            <a:ext cx="2667000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y(t) = </a:t>
            </a: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sz="1800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 + gt</a:t>
            </a:r>
            <a:r>
              <a:rPr lang="nl-NL" sz="1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/2</a:t>
            </a:r>
          </a:p>
          <a:p>
            <a:pPr marL="0" indent="0" eaLnBrk="1" hangingPunct="1">
              <a:buFontTx/>
              <a:buNone/>
            </a:pP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x(t) = </a:t>
            </a: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sz="1800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</a:p>
          <a:p>
            <a:pPr marL="0" indent="0" eaLnBrk="1" hangingPunct="1">
              <a:buFontTx/>
              <a:buNone/>
            </a:pP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y(t) = 0 , </a:t>
            </a: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</a:t>
            </a:r>
            <a:r>
              <a:rPr lang="nl-NL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1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 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2 </a:t>
            </a: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sz="1800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  <a:r>
              <a:rPr lang="nl-NL" sz="1800" b="1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g</a:t>
            </a:r>
          </a:p>
          <a:p>
            <a:pPr marL="0" indent="0" eaLnBrk="1" hangingPunct="1">
              <a:buFontTx/>
              <a:buNone/>
            </a:pP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Then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 =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</a:t>
            </a: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sz="1800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x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r>
              <a:rPr lang="nl-NL" sz="1800" b="1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g</a:t>
            </a:r>
          </a:p>
          <a:p>
            <a:pPr marL="0" indent="0" eaLnBrk="1" hangingPunct="1">
              <a:buFontTx/>
              <a:buNone/>
            </a:pP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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(cos 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 sin  ) / g</a:t>
            </a:r>
          </a:p>
          <a:p>
            <a:pPr marL="0" indent="0" eaLnBrk="1" hangingPunct="1">
              <a:buFontTx/>
              <a:buNone/>
            </a:pP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	         = </a:t>
            </a: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sin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2  /g</a:t>
            </a:r>
          </a:p>
          <a:p>
            <a:pPr marL="0" indent="0" eaLnBrk="1" hangingPunct="1">
              <a:buFontTx/>
              <a:buNone/>
            </a:pPr>
            <a:endParaRPr lang="nl-NL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nl-NL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Maximize</a:t>
            </a: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x of impact:</a:t>
            </a:r>
          </a:p>
          <a:p>
            <a:pPr marL="0" indent="0" eaLnBrk="1" hangingPunct="1">
              <a:buFontTx/>
              <a:buNone/>
            </a:pP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 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= 45</a:t>
            </a:r>
            <a:r>
              <a:rPr lang="nl-NL" sz="18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o</a:t>
            </a:r>
          </a:p>
          <a:p>
            <a:pPr marL="0" indent="0" eaLnBrk="1" hangingPunct="1">
              <a:buFontTx/>
              <a:buNone/>
            </a:pPr>
            <a:endParaRPr lang="nl-NL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  <a:p>
            <a:pPr marL="0" indent="0" eaLnBrk="1" hangingPunct="1">
              <a:buFontTx/>
              <a:buNone/>
            </a:pPr>
            <a:r>
              <a:rPr lang="nl-NL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But </a:t>
            </a: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what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in case of </a:t>
            </a:r>
            <a:r>
              <a:rPr lang="nl-NL" sz="1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damping</a:t>
            </a: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?</a:t>
            </a:r>
          </a:p>
          <a:p>
            <a:pPr marL="0" indent="0" eaLnBrk="1" hangingPunct="1">
              <a:buFontTx/>
              <a:buNone/>
            </a:pPr>
            <a:r>
              <a:rPr lang="nl-NL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marL="0" indent="0" eaLnBrk="1" hangingPunct="1">
              <a:buFontTx/>
              <a:buNone/>
            </a:pPr>
            <a:endParaRPr lang="nl-NL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1" name="AutoShape 7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22" name="Groep 21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23" name="Afbeelding 22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4" name="Rechte verbindingslijn 23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626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9707">
        <p:fade/>
      </p:transition>
    </mc:Choice>
    <mc:Fallback xmlns="">
      <p:transition xmlns:p14="http://schemas.microsoft.com/office/powerpoint/2010/main" spd="med" advTm="1897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5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5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5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5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5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5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5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51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51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51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90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2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080" name="Text 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7592" y="843558"/>
            <a:ext cx="7882800" cy="4308872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airDamp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=slider(0.005,0,0.03)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=slider(0.1,0.02,40.0)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phi=slider(0,0,1.5)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plotBall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(</a:t>
            </a:r>
            <a:r>
              <a:rPr lang="en-US" sz="1200" b="1" dirty="0">
                <a:solidFill>
                  <a:schemeClr val="bg1"/>
                </a:solidFill>
                <a:latin typeface="Courier New" pitchFamily="49" charset="0"/>
              </a:rPr>
              <a:t>[[locations:[fill:'interior',x:r.x,y:r.y,rad:2.5]]])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  <a:endParaRPr lang="en-US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px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r.x</a:t>
            </a:r>
            <a:endParaRPr lang="en-US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g=-0.003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groundDamp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=0.02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v=0.55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boom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=(r{1}.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vx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&lt;0.000001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newVx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=r{1}.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vx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*(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1-velDamp*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newVy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=r{1}.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vy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+(g-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velDamp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*r{1}.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vy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)*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dt</a:t>
            </a:r>
            <a:endParaRPr lang="en-US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newX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=min(r{1}.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x+dt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*r{1}.vx,100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newY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=max(r{1}.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y+dt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*r{1}.vy,0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r=if(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boom,startR,simR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simR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=['x':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newX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,'y':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newY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,'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vx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':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newVx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,'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vy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':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newVy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startR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=['x':0,'y':20,'vx':v*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cos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(phi),'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vy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':v*sin(phi)]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velDamp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=if(r{1}.y&gt;0,airDamp,groundDamp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)</a:t>
            </a:r>
          </a:p>
        </p:txBody>
      </p:sp>
      <p:sp>
        <p:nvSpPr>
          <p:cNvPr id="10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9" name="Ovale toelichting 8"/>
          <p:cNvSpPr/>
          <p:nvPr/>
        </p:nvSpPr>
        <p:spPr>
          <a:xfrm>
            <a:off x="1907704" y="1060668"/>
            <a:ext cx="4826893" cy="1008112"/>
          </a:xfrm>
          <a:prstGeom prst="wedgeEllipseCallout">
            <a:avLst>
              <a:gd name="adj1" fmla="val -72139"/>
              <a:gd name="adj2" fmla="val 141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boom</a:t>
            </a:r>
            <a:r>
              <a:rPr lang="nl-NL" dirty="0" smtClean="0"/>
              <a:t> </a:t>
            </a:r>
            <a:r>
              <a:rPr lang="nl-NL" dirty="0" err="1" smtClean="0"/>
              <a:t>indicates</a:t>
            </a:r>
            <a:r>
              <a:rPr lang="nl-NL" dirty="0" smtClean="0"/>
              <a:t> </a:t>
            </a:r>
            <a:r>
              <a:rPr lang="nl-NL" dirty="0" err="1" smtClean="0"/>
              <a:t>that</a:t>
            </a:r>
            <a:r>
              <a:rPr lang="nl-NL" dirty="0" smtClean="0"/>
              <a:t> a new shot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fired</a:t>
            </a:r>
            <a:r>
              <a:rPr lang="nl-NL" dirty="0" smtClean="0"/>
              <a:t>: </a:t>
            </a:r>
            <a:r>
              <a:rPr lang="nl-NL" dirty="0" err="1" smtClean="0"/>
              <a:t>this</a:t>
            </a:r>
            <a:r>
              <a:rPr lang="nl-NL" dirty="0" smtClean="0"/>
              <a:t> </a:t>
            </a:r>
            <a:r>
              <a:rPr lang="nl-NL" dirty="0" err="1" smtClean="0"/>
              <a:t>happens</a:t>
            </a:r>
            <a:r>
              <a:rPr lang="nl-NL" dirty="0" smtClean="0"/>
              <a:t> </a:t>
            </a:r>
            <a:r>
              <a:rPr lang="nl-NL" dirty="0" err="1" smtClean="0"/>
              <a:t>if</a:t>
            </a:r>
            <a:r>
              <a:rPr lang="nl-NL" dirty="0" smtClean="0"/>
              <a:t> the </a:t>
            </a:r>
            <a:r>
              <a:rPr lang="nl-NL" dirty="0" err="1" smtClean="0"/>
              <a:t>cannon</a:t>
            </a:r>
            <a:r>
              <a:rPr lang="nl-NL" dirty="0" smtClean="0"/>
              <a:t> </a:t>
            </a:r>
            <a:r>
              <a:rPr lang="nl-NL" dirty="0" err="1" smtClean="0"/>
              <a:t>ball</a:t>
            </a:r>
            <a:r>
              <a:rPr lang="nl-NL" dirty="0" smtClean="0"/>
              <a:t> has </a:t>
            </a:r>
            <a:r>
              <a:rPr lang="nl-NL" dirty="0" err="1" smtClean="0"/>
              <a:t>stopped</a:t>
            </a:r>
            <a:r>
              <a:rPr lang="nl-NL" dirty="0" smtClean="0"/>
              <a:t> </a:t>
            </a:r>
            <a:r>
              <a:rPr lang="nl-NL" dirty="0" err="1" smtClean="0"/>
              <a:t>moving</a:t>
            </a:r>
            <a:endParaRPr lang="en-US" dirty="0"/>
          </a:p>
        </p:txBody>
      </p:sp>
      <p:sp>
        <p:nvSpPr>
          <p:cNvPr id="2" name="Ovale toelichting 1"/>
          <p:cNvSpPr/>
          <p:nvPr/>
        </p:nvSpPr>
        <p:spPr>
          <a:xfrm>
            <a:off x="2555775" y="1348700"/>
            <a:ext cx="4826893" cy="1008112"/>
          </a:xfrm>
          <a:prstGeom prst="wedgeEllipseCallout">
            <a:avLst>
              <a:gd name="adj1" fmla="val -86017"/>
              <a:gd name="adj2" fmla="val 136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the new </a:t>
            </a:r>
            <a:r>
              <a:rPr lang="nl-NL" dirty="0" err="1" smtClean="0"/>
              <a:t>horizontal</a:t>
            </a:r>
            <a:r>
              <a:rPr lang="nl-NL" dirty="0" smtClean="0"/>
              <a:t> speed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newVx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/>
              <a:t>is a </a:t>
            </a:r>
            <a:r>
              <a:rPr lang="nl-NL" dirty="0" err="1" smtClean="0"/>
              <a:t>little</a:t>
            </a:r>
            <a:r>
              <a:rPr lang="nl-NL" dirty="0" smtClean="0"/>
              <a:t> bit smaller </a:t>
            </a:r>
            <a:r>
              <a:rPr lang="nl-NL" dirty="0" err="1" smtClean="0"/>
              <a:t>than</a:t>
            </a:r>
            <a:r>
              <a:rPr lang="nl-NL" dirty="0" smtClean="0"/>
              <a:t> the </a:t>
            </a:r>
            <a:r>
              <a:rPr lang="nl-NL" dirty="0" err="1" smtClean="0"/>
              <a:t>previous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endParaRPr lang="en-US" dirty="0"/>
          </a:p>
        </p:txBody>
      </p:sp>
      <p:sp>
        <p:nvSpPr>
          <p:cNvPr id="15" name="Ovale toelichting 14"/>
          <p:cNvSpPr/>
          <p:nvPr/>
        </p:nvSpPr>
        <p:spPr>
          <a:xfrm>
            <a:off x="2483768" y="1924764"/>
            <a:ext cx="4826893" cy="1368152"/>
          </a:xfrm>
          <a:prstGeom prst="wedgeEllipseCallout">
            <a:avLst>
              <a:gd name="adj1" fmla="val -85797"/>
              <a:gd name="adj2" fmla="val 842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the new </a:t>
            </a:r>
            <a:r>
              <a:rPr lang="nl-NL" dirty="0" err="1" smtClean="0"/>
              <a:t>horzontal</a:t>
            </a:r>
            <a:r>
              <a:rPr lang="nl-NL" dirty="0" smtClean="0"/>
              <a:t> </a:t>
            </a:r>
            <a:r>
              <a:rPr lang="nl-NL" dirty="0" err="1" smtClean="0"/>
              <a:t>location</a:t>
            </a:r>
            <a:r>
              <a:rPr lang="nl-NL" dirty="0" smtClean="0"/>
              <a:t>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newX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/>
              <a:t>is found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integrating</a:t>
            </a:r>
            <a:r>
              <a:rPr lang="nl-NL" dirty="0" smtClean="0"/>
              <a:t> the </a:t>
            </a:r>
            <a:r>
              <a:rPr lang="nl-NL" dirty="0" err="1" smtClean="0"/>
              <a:t>horizontal</a:t>
            </a:r>
            <a:r>
              <a:rPr lang="nl-NL" dirty="0" smtClean="0"/>
              <a:t> speed; limit </a:t>
            </a:r>
            <a:r>
              <a:rPr lang="nl-NL" dirty="0" err="1" smtClean="0"/>
              <a:t>to</a:t>
            </a:r>
            <a:r>
              <a:rPr lang="nl-NL" dirty="0" smtClean="0"/>
              <a:t> the right border of the screen</a:t>
            </a:r>
            <a:endParaRPr lang="en-US" dirty="0"/>
          </a:p>
        </p:txBody>
      </p:sp>
      <p:sp>
        <p:nvSpPr>
          <p:cNvPr id="16" name="Ovale toelichting 15"/>
          <p:cNvSpPr/>
          <p:nvPr/>
        </p:nvSpPr>
        <p:spPr>
          <a:xfrm>
            <a:off x="2636168" y="2077164"/>
            <a:ext cx="4826893" cy="1368152"/>
          </a:xfrm>
          <a:prstGeom prst="wedgeEllipseCallout">
            <a:avLst>
              <a:gd name="adj1" fmla="val -89321"/>
              <a:gd name="adj2" fmla="val 92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the new </a:t>
            </a:r>
            <a:r>
              <a:rPr lang="nl-NL" dirty="0" err="1" smtClean="0"/>
              <a:t>vertical</a:t>
            </a:r>
            <a:r>
              <a:rPr lang="nl-NL" dirty="0" smtClean="0"/>
              <a:t> </a:t>
            </a:r>
            <a:r>
              <a:rPr lang="nl-NL" dirty="0" err="1" smtClean="0"/>
              <a:t>location</a:t>
            </a:r>
            <a:r>
              <a:rPr lang="nl-NL" dirty="0" smtClean="0"/>
              <a:t>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newY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/>
              <a:t>is found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integrating</a:t>
            </a:r>
            <a:r>
              <a:rPr lang="nl-NL" dirty="0" smtClean="0"/>
              <a:t> the </a:t>
            </a:r>
            <a:r>
              <a:rPr lang="nl-NL" dirty="0" err="1" smtClean="0"/>
              <a:t>vertical</a:t>
            </a:r>
            <a:r>
              <a:rPr lang="nl-NL" dirty="0" smtClean="0"/>
              <a:t> speed; limit </a:t>
            </a:r>
            <a:r>
              <a:rPr lang="nl-NL" dirty="0" err="1" smtClean="0"/>
              <a:t>to</a:t>
            </a:r>
            <a:r>
              <a:rPr lang="nl-NL" dirty="0" smtClean="0"/>
              <a:t> the </a:t>
            </a:r>
            <a:r>
              <a:rPr lang="nl-NL" dirty="0" err="1" smtClean="0"/>
              <a:t>lower</a:t>
            </a:r>
            <a:r>
              <a:rPr lang="nl-NL" dirty="0" smtClean="0"/>
              <a:t> border of the screen (‘the </a:t>
            </a:r>
            <a:r>
              <a:rPr lang="nl-NL" dirty="0" err="1" smtClean="0"/>
              <a:t>ground</a:t>
            </a:r>
            <a:r>
              <a:rPr lang="nl-NL" dirty="0" smtClean="0"/>
              <a:t>’)</a:t>
            </a:r>
            <a:endParaRPr lang="en-US" dirty="0"/>
          </a:p>
        </p:txBody>
      </p:sp>
      <p:sp>
        <p:nvSpPr>
          <p:cNvPr id="17" name="Ovale toelichting 16"/>
          <p:cNvSpPr/>
          <p:nvPr/>
        </p:nvSpPr>
        <p:spPr>
          <a:xfrm>
            <a:off x="2267744" y="2356812"/>
            <a:ext cx="4826893" cy="1368152"/>
          </a:xfrm>
          <a:prstGeom prst="wedgeEllipseCallout">
            <a:avLst>
              <a:gd name="adj1" fmla="val -89321"/>
              <a:gd name="adj2" fmla="val 92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if</a:t>
            </a:r>
            <a:r>
              <a:rPr lang="nl-NL" dirty="0" smtClean="0"/>
              <a:t>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boom</a:t>
            </a:r>
            <a:r>
              <a:rPr lang="nl-NL" dirty="0" smtClean="0"/>
              <a:t> is true, </a:t>
            </a:r>
            <a:r>
              <a:rPr lang="nl-NL" dirty="0" err="1" smtClean="0"/>
              <a:t>initiate</a:t>
            </a:r>
            <a:r>
              <a:rPr lang="nl-NL" dirty="0" smtClean="0"/>
              <a:t> a new shot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startR</a:t>
            </a:r>
            <a:r>
              <a:rPr lang="nl-NL" dirty="0" smtClean="0"/>
              <a:t>; </a:t>
            </a:r>
            <a:r>
              <a:rPr lang="nl-NL" dirty="0" err="1" smtClean="0"/>
              <a:t>otherwise</a:t>
            </a:r>
            <a:r>
              <a:rPr lang="nl-NL" dirty="0" smtClean="0"/>
              <a:t> </a:t>
            </a:r>
            <a:r>
              <a:rPr lang="nl-NL" dirty="0" err="1" smtClean="0"/>
              <a:t>use</a:t>
            </a:r>
            <a:r>
              <a:rPr lang="nl-NL" dirty="0" smtClean="0"/>
              <a:t> the </a:t>
            </a:r>
            <a:r>
              <a:rPr lang="nl-NL" dirty="0" err="1" smtClean="0"/>
              <a:t>simulated</a:t>
            </a:r>
            <a:r>
              <a:rPr lang="nl-NL" dirty="0" smtClean="0"/>
              <a:t> </a:t>
            </a:r>
            <a:r>
              <a:rPr lang="nl-NL" dirty="0" err="1" smtClean="0"/>
              <a:t>location</a:t>
            </a:r>
            <a:r>
              <a:rPr lang="nl-NL" dirty="0" smtClean="0"/>
              <a:t>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simR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Ovale toelichting 17"/>
          <p:cNvSpPr/>
          <p:nvPr/>
        </p:nvSpPr>
        <p:spPr>
          <a:xfrm>
            <a:off x="2625427" y="2572836"/>
            <a:ext cx="4826893" cy="1368152"/>
          </a:xfrm>
          <a:prstGeom prst="wedgeEllipseCallout">
            <a:avLst>
              <a:gd name="adj1" fmla="val -89321"/>
              <a:gd name="adj2" fmla="val 92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simR</a:t>
            </a:r>
            <a:r>
              <a:rPr lang="nl-NL" dirty="0" smtClean="0">
                <a:cs typeface="Courier New" pitchFamily="49" charset="0"/>
              </a:rPr>
              <a:t> is </a:t>
            </a:r>
            <a:r>
              <a:rPr lang="nl-NL" dirty="0" err="1" smtClean="0">
                <a:cs typeface="Courier New" pitchFamily="49" charset="0"/>
              </a:rPr>
              <a:t>an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aggregated</a:t>
            </a:r>
            <a:r>
              <a:rPr lang="nl-NL" dirty="0" smtClean="0">
                <a:cs typeface="Courier New" pitchFamily="49" charset="0"/>
              </a:rPr>
              <a:t> concept with </a:t>
            </a:r>
            <a:r>
              <a:rPr lang="nl-NL" dirty="0" err="1" smtClean="0">
                <a:cs typeface="Courier New" pitchFamily="49" charset="0"/>
              </a:rPr>
              <a:t>properties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newX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newY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newVx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newVy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Ovale toelichting 18"/>
          <p:cNvSpPr/>
          <p:nvPr/>
        </p:nvSpPr>
        <p:spPr>
          <a:xfrm>
            <a:off x="2913459" y="2788860"/>
            <a:ext cx="4826893" cy="1368152"/>
          </a:xfrm>
          <a:prstGeom prst="wedgeEllipseCallout">
            <a:avLst>
              <a:gd name="adj1" fmla="val -89321"/>
              <a:gd name="adj2" fmla="val 92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cs typeface="Courier New" pitchFamily="49" charset="0"/>
              </a:rPr>
              <a:t>A shot has </a:t>
            </a:r>
            <a:r>
              <a:rPr lang="nl-NL" dirty="0" err="1" smtClean="0">
                <a:cs typeface="Courier New" pitchFamily="49" charset="0"/>
              </a:rPr>
              <a:t>its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initial</a:t>
            </a:r>
            <a:r>
              <a:rPr lang="nl-NL" dirty="0" smtClean="0">
                <a:cs typeface="Courier New" pitchFamily="49" charset="0"/>
              </a:rPr>
              <a:t> speed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vx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and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vy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determined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by</a:t>
            </a:r>
            <a:r>
              <a:rPr lang="nl-NL" dirty="0" smtClean="0">
                <a:cs typeface="Courier New" pitchFamily="49" charset="0"/>
              </a:rPr>
              <a:t> the </a:t>
            </a:r>
            <a:r>
              <a:rPr lang="nl-NL" dirty="0" err="1" smtClean="0">
                <a:cs typeface="Courier New" pitchFamily="49" charset="0"/>
              </a:rPr>
              <a:t>angle</a:t>
            </a:r>
            <a:r>
              <a:rPr lang="nl-NL" dirty="0" smtClean="0">
                <a:cs typeface="Courier New" pitchFamily="49" charset="0"/>
              </a:rPr>
              <a:t> of the canon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phi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e toelichting 19"/>
          <p:cNvSpPr/>
          <p:nvPr/>
        </p:nvSpPr>
        <p:spPr>
          <a:xfrm>
            <a:off x="3065859" y="3076892"/>
            <a:ext cx="4826893" cy="1368152"/>
          </a:xfrm>
          <a:prstGeom prst="wedgeEllipseCallout">
            <a:avLst>
              <a:gd name="adj1" fmla="val -89321"/>
              <a:gd name="adj2" fmla="val 928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cs typeface="Courier New" pitchFamily="49" charset="0"/>
              </a:rPr>
              <a:t>The </a:t>
            </a:r>
            <a:r>
              <a:rPr lang="nl-NL" dirty="0" err="1" smtClean="0">
                <a:cs typeface="Courier New" pitchFamily="49" charset="0"/>
              </a:rPr>
              <a:t>damping</a:t>
            </a:r>
            <a:r>
              <a:rPr lang="nl-NL" dirty="0" smtClean="0">
                <a:cs typeface="Courier New" pitchFamily="49" charset="0"/>
              </a:rPr>
              <a:t> on the air is different </a:t>
            </a:r>
            <a:r>
              <a:rPr lang="nl-NL" dirty="0" err="1" smtClean="0">
                <a:cs typeface="Courier New" pitchFamily="49" charset="0"/>
              </a:rPr>
              <a:t>from</a:t>
            </a:r>
            <a:r>
              <a:rPr lang="nl-NL" dirty="0" smtClean="0">
                <a:cs typeface="Courier New" pitchFamily="49" charset="0"/>
              </a:rPr>
              <a:t> the </a:t>
            </a:r>
            <a:r>
              <a:rPr lang="nl-NL" dirty="0" err="1" smtClean="0">
                <a:cs typeface="Courier New" pitchFamily="49" charset="0"/>
              </a:rPr>
              <a:t>damping</a:t>
            </a:r>
            <a:r>
              <a:rPr lang="nl-NL" dirty="0" smtClean="0">
                <a:cs typeface="Courier New" pitchFamily="49" charset="0"/>
              </a:rPr>
              <a:t> on the </a:t>
            </a:r>
            <a:r>
              <a:rPr lang="nl-NL" dirty="0" err="1" smtClean="0">
                <a:cs typeface="Courier New" pitchFamily="49" charset="0"/>
              </a:rPr>
              <a:t>ground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annon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ball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Ovale toelichting 13"/>
          <p:cNvSpPr/>
          <p:nvPr/>
        </p:nvSpPr>
        <p:spPr>
          <a:xfrm>
            <a:off x="2555776" y="1636732"/>
            <a:ext cx="4826893" cy="1008112"/>
          </a:xfrm>
          <a:prstGeom prst="wedgeEllipseCallout">
            <a:avLst>
              <a:gd name="adj1" fmla="val -86017"/>
              <a:gd name="adj2" fmla="val 136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the new </a:t>
            </a:r>
            <a:r>
              <a:rPr lang="nl-NL" dirty="0" err="1" smtClean="0"/>
              <a:t>vertical</a:t>
            </a:r>
            <a:r>
              <a:rPr lang="nl-NL" dirty="0" smtClean="0"/>
              <a:t> speed </a:t>
            </a:r>
            <a:r>
              <a:rPr lang="nl-NL" dirty="0" err="1" smtClean="0">
                <a:latin typeface="Courier New" pitchFamily="49" charset="0"/>
                <a:cs typeface="Courier New" pitchFamily="49" charset="0"/>
              </a:rPr>
              <a:t>newVy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nl-NL" dirty="0" smtClean="0"/>
              <a:t>is </a:t>
            </a:r>
            <a:r>
              <a:rPr lang="nl-NL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g*</a:t>
            </a:r>
            <a:r>
              <a:rPr lang="nl-NL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</a:t>
            </a:r>
            <a:r>
              <a:rPr lang="nl-NL" dirty="0" smtClean="0"/>
              <a:t> </a:t>
            </a:r>
            <a:r>
              <a:rPr lang="nl-NL" dirty="0" err="1" smtClean="0"/>
              <a:t>larger</a:t>
            </a:r>
            <a:r>
              <a:rPr lang="nl-NL" dirty="0" smtClean="0"/>
              <a:t> </a:t>
            </a:r>
            <a:r>
              <a:rPr lang="nl-NL" dirty="0" err="1" smtClean="0"/>
              <a:t>than</a:t>
            </a:r>
            <a:r>
              <a:rPr lang="nl-NL" dirty="0" smtClean="0"/>
              <a:t> the </a:t>
            </a:r>
            <a:r>
              <a:rPr lang="nl-NL" dirty="0" err="1" smtClean="0"/>
              <a:t>previous</a:t>
            </a:r>
            <a:r>
              <a:rPr lang="nl-NL" dirty="0" smtClean="0"/>
              <a:t> </a:t>
            </a:r>
            <a:r>
              <a:rPr lang="nl-NL" dirty="0" err="1" smtClean="0"/>
              <a:t>value</a:t>
            </a:r>
            <a:r>
              <a:rPr lang="nl-NL" dirty="0" smtClean="0"/>
              <a:t>, </a:t>
            </a:r>
            <a:r>
              <a:rPr lang="nl-NL" dirty="0" err="1" smtClean="0"/>
              <a:t>corrected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damping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43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4549">
        <p:fade/>
      </p:transition>
    </mc:Choice>
    <mc:Fallback xmlns="">
      <p:transition xmlns:p14="http://schemas.microsoft.com/office/powerpoint/2010/main" spd="med" advTm="4545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2" grpId="0" animBg="1"/>
      <p:bldP spid="2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ombat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7236" name="Text Box 20"/>
              <p:cNvSpPr txBox="1">
                <a:spLocks noChangeArrowheads="1"/>
              </p:cNvSpPr>
              <p:nvPr/>
            </p:nvSpPr>
            <p:spPr bwMode="auto">
              <a:xfrm>
                <a:off x="194400" y="914400"/>
                <a:ext cx="6321816" cy="47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1pPr>
                <a:lvl2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5pPr>
                <a:lvl6pPr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6pPr>
                <a:lvl7pPr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7pPr>
                <a:lvl8pPr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8pPr>
                <a:lvl9pPr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9pPr>
              </a:lstStyle>
              <a:p>
                <a:pPr marL="0" indent="0" eaLnBrk="1" hangingPunct="1">
                  <a:buFontTx/>
                  <a:buNone/>
                </a:pP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Lanchester's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Law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:</a:t>
                </a:r>
              </a:p>
              <a:p>
                <a:pPr marL="0" indent="0" eaLnBrk="1" hangingPunct="1">
                  <a:buFontTx/>
                  <a:buNone/>
                </a:pP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e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1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: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nr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troops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of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army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1</a:t>
                </a:r>
              </a:p>
              <a:p>
                <a:pPr marL="0" indent="0" eaLnBrk="1" hangingPunct="1">
                  <a:buFontTx/>
                  <a:buNone/>
                </a:pP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e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2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: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nr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troops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of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army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2</a:t>
                </a:r>
              </a:p>
              <a:p>
                <a:pPr marL="0" indent="0" eaLnBrk="1" hangingPunct="1">
                  <a:buFontTx/>
                  <a:buNone/>
                </a:pP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pitchFamily="18" charset="2"/>
                  </a:rPr>
                  <a:t>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pitchFamily="18" charset="2"/>
                  </a:rPr>
                  <a:t>1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: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relative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strength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of 1</a:t>
                </a:r>
              </a:p>
              <a:p>
                <a:pPr marL="0" indent="0" eaLnBrk="1" hangingPunct="1">
                  <a:buFontTx/>
                  <a:buNone/>
                </a:pP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pitchFamily="18" charset="2"/>
                  </a:rPr>
                  <a:t>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pitchFamily="18" charset="2"/>
                  </a:rPr>
                  <a:t>2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: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relative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strength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of 2</a:t>
                </a:r>
              </a:p>
              <a:p>
                <a:pPr marL="0" indent="0" eaLnBrk="1" hangingPunct="1">
                  <a:buFontTx/>
                  <a:buNone/>
                </a:pPr>
                <a:endParaRPr lang="nl-N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  <a:p>
                <a:pPr marL="0" indent="0" eaLnBrk="1" hangingPunct="1">
                  <a:buFontTx/>
                  <a:buNone/>
                </a:pP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then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</a:p>
              <a:p>
                <a:pPr marL="0" indent="0" eaLnBrk="1" hangingPunct="1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nl-NL" b="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nl-NL" b="0" i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e</a:t>
                </a:r>
                <a:r>
                  <a:rPr lang="nl-NL" baseline="-25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1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= - 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pitchFamily="18" charset="2"/>
                  </a:rPr>
                  <a:t>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pitchFamily="18" charset="2"/>
                  </a:rPr>
                  <a:t>2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e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2</a:t>
                </a:r>
              </a:p>
              <a:p>
                <a:pPr marL="0" indent="0" eaLnBrk="1" hangingPunct="1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nl-NL" b="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nl-NL" b="0" i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e</a:t>
                </a:r>
                <a:r>
                  <a:rPr lang="nl-NL" baseline="-25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2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= - 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pitchFamily="18" charset="2"/>
                  </a:rPr>
                  <a:t>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1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e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1</a:t>
                </a:r>
              </a:p>
              <a:p>
                <a:pPr marL="0" indent="0" eaLnBrk="1" hangingPunct="1">
                  <a:buFontTx/>
                  <a:buNone/>
                </a:pP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Given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e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1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(t=0)=e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10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, e</a:t>
                </a:r>
                <a:r>
                  <a:rPr lang="nl-NL" baseline="-250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2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(t=0)=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e</a:t>
                </a:r>
                <a:r>
                  <a:rPr lang="nl-NL" baseline="-250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20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, </a:t>
                </a:r>
                <a:r>
                  <a:rPr lang="nl-NL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who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wins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?</a:t>
                </a:r>
                <a:endParaRPr lang="nl-N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sym typeface="Symbol" pitchFamily="18" charset="2"/>
                </a:endParaRPr>
              </a:p>
              <a:p>
                <a:pPr marL="0" indent="0" eaLnBrk="1" hangingPunct="1">
                  <a:buFontTx/>
                  <a:buNone/>
                </a:pP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</a:p>
              <a:p>
                <a:pPr marL="0" indent="0" eaLnBrk="1" hangingPunct="1">
                  <a:buFontTx/>
                  <a:buNone/>
                </a:pPr>
                <a:endParaRPr lang="nl-N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mc:Choice>
        <mc:Fallback>
          <p:sp>
            <p:nvSpPr>
              <p:cNvPr id="137236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400" y="914400"/>
                <a:ext cx="6321816" cy="4757200"/>
              </a:xfrm>
              <a:prstGeom prst="rect">
                <a:avLst/>
              </a:prstGeom>
              <a:blipFill rotWithShape="1">
                <a:blip r:embed="rId4"/>
                <a:stretch>
                  <a:fillRect l="-2989" t="-20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utoShape 7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785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7703">
        <p:fade/>
      </p:transition>
    </mc:Choice>
    <mc:Fallback xmlns="">
      <p:transition xmlns:p14="http://schemas.microsoft.com/office/powerpoint/2010/main" spd="med" advTm="13770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7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7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72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7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2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7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72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6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2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194400" y="3317379"/>
            <a:ext cx="708660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initial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army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sizes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e1_0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e2_0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relative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strengths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lambda_1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lambda_2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adjusted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the sliders as long as the check box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checked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marL="0" indent="0" eaLnBrk="1" hangingPunct="1">
              <a:buFontTx/>
              <a:buNone/>
            </a:pP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battle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starts with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unchecking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checkbox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p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927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17592" y="850329"/>
            <a:ext cx="7882800" cy="2513509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p=check(true)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e1=if(p,e1_0,max(0,e1{1}-lambda_2*e2{1}))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e2=if(p,e2_0,max(0,e2{1}-lambda_1*e1{1}))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lambda_1=slider(0.01,0,0.02)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lambda_2=slider(0.01,0,0.02)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e1_0=slider(100,0,500)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e2_0=slider(100,0,500)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res=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([graph1,graph2])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graph1=[</a:t>
            </a:r>
            <a:r>
              <a:rPr lang="fr-FR" sz="10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fr-FR" sz="10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fr-FR" sz="1000" b="1" dirty="0">
                <a:solidFill>
                  <a:schemeClr val="bg1"/>
                </a:solidFill>
                <a:latin typeface="Courier New" pitchFamily="49" charset="0"/>
              </a:rPr>
              <a:t>'],y:[mode:'shift',value:e1/5],rad:1,fcol_r:255,fill:'interior</a:t>
            </a:r>
            <a:r>
              <a:rPr lang="fr-FR" sz="1000" b="1" dirty="0" smtClean="0">
                <a:solidFill>
                  <a:schemeClr val="bg1"/>
                </a:solidFill>
                <a:latin typeface="Courier New" pitchFamily="49" charset="0"/>
              </a:rPr>
              <a:t>']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graph2=[</a:t>
            </a:r>
            <a:r>
              <a:rPr lang="en-US" sz="1000" b="1" dirty="0">
                <a:solidFill>
                  <a:schemeClr val="bg1"/>
                </a:solidFill>
                <a:latin typeface="Courier New" pitchFamily="49" charset="0"/>
              </a:rPr>
              <a:t>locations:[x:[mode:'</a:t>
            </a:r>
            <a:r>
              <a:rPr lang="en-US" sz="10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000" b="1" dirty="0">
                <a:solidFill>
                  <a:schemeClr val="bg1"/>
                </a:solidFill>
                <a:latin typeface="Courier New" pitchFamily="49" charset="0"/>
              </a:rPr>
              <a:t>'],y:[mode:'shift',value:e2/5],rad:1,fcol_g:255,fill:'interior</a:t>
            </a:r>
            <a:r>
              <a:rPr lang="en-US" sz="1000" b="1" dirty="0" smtClean="0">
                <a:solidFill>
                  <a:schemeClr val="bg1"/>
                </a:solidFill>
                <a:latin typeface="Courier New" pitchFamily="49" charset="0"/>
              </a:rPr>
              <a:t>']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1600" b="1" dirty="0">
              <a:solidFill>
                <a:schemeClr val="bg1"/>
              </a:solidFill>
              <a:latin typeface="Courier New" pitchFamily="49" charset="0"/>
            </a:endParaRPr>
          </a:p>
        </p:txBody>
      </p:sp>
      <p:sp>
        <p:nvSpPr>
          <p:cNvPr id="10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Ovale toelichting 7"/>
          <p:cNvSpPr/>
          <p:nvPr/>
        </p:nvSpPr>
        <p:spPr>
          <a:xfrm>
            <a:off x="4103902" y="754859"/>
            <a:ext cx="4826893" cy="1008112"/>
          </a:xfrm>
          <a:prstGeom prst="wedgeEllipseCallout">
            <a:avLst>
              <a:gd name="adj1" fmla="val -127429"/>
              <a:gd name="adj2" fmla="val -324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nl-NL" dirty="0" err="1" smtClean="0">
                <a:cs typeface="Courier New" pitchFamily="49" charset="0"/>
              </a:rPr>
              <a:t>determines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if</a:t>
            </a:r>
            <a:r>
              <a:rPr lang="nl-NL" dirty="0" smtClean="0">
                <a:cs typeface="Courier New" pitchFamily="49" charset="0"/>
              </a:rPr>
              <a:t> the </a:t>
            </a:r>
            <a:r>
              <a:rPr lang="nl-NL" dirty="0" err="1" smtClean="0">
                <a:cs typeface="Courier New" pitchFamily="49" charset="0"/>
              </a:rPr>
              <a:t>battle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if</a:t>
            </a:r>
            <a:r>
              <a:rPr lang="nl-NL" dirty="0" smtClean="0">
                <a:cs typeface="Courier New" pitchFamily="49" charset="0"/>
              </a:rPr>
              <a:t> running</a:t>
            </a:r>
            <a:endParaRPr lang="en-US" dirty="0"/>
          </a:p>
        </p:txBody>
      </p:sp>
      <p:sp>
        <p:nvSpPr>
          <p:cNvPr id="9" name="Ovale toelichting 8"/>
          <p:cNvSpPr/>
          <p:nvPr/>
        </p:nvSpPr>
        <p:spPr>
          <a:xfrm>
            <a:off x="4133380" y="1095586"/>
            <a:ext cx="4826893" cy="1008112"/>
          </a:xfrm>
          <a:prstGeom prst="wedgeEllipseCallout">
            <a:avLst>
              <a:gd name="adj1" fmla="val -126328"/>
              <a:gd name="adj2" fmla="val -408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nl-NL" dirty="0" smtClean="0"/>
              <a:t> </a:t>
            </a:r>
            <a:r>
              <a:rPr lang="nl-NL" dirty="0" err="1" smtClean="0"/>
              <a:t>follows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the user-set </a:t>
            </a:r>
            <a:r>
              <a:rPr lang="nl-NL" dirty="0" err="1" smtClean="0"/>
              <a:t>value</a:t>
            </a:r>
            <a:r>
              <a:rPr lang="nl-NL" dirty="0" smtClean="0"/>
              <a:t> 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e1_0</a:t>
            </a:r>
            <a:r>
              <a:rPr lang="nl-NL" dirty="0" smtClean="0"/>
              <a:t> or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Lanchester’s</a:t>
            </a:r>
            <a:r>
              <a:rPr lang="nl-NL" dirty="0" smtClean="0"/>
              <a:t> </a:t>
            </a:r>
            <a:r>
              <a:rPr lang="nl-NL" dirty="0" err="1" smtClean="0"/>
              <a:t>law</a:t>
            </a:r>
            <a:r>
              <a:rPr lang="nl-NL" dirty="0" smtClean="0"/>
              <a:t>, </a:t>
            </a:r>
            <a:r>
              <a:rPr lang="nl-NL" dirty="0" err="1" smtClean="0"/>
              <a:t>depending</a:t>
            </a:r>
            <a:r>
              <a:rPr lang="nl-NL" dirty="0" smtClean="0"/>
              <a:t> on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Ovale toelichting 13"/>
          <p:cNvSpPr/>
          <p:nvPr/>
        </p:nvSpPr>
        <p:spPr>
          <a:xfrm>
            <a:off x="4135800" y="1424691"/>
            <a:ext cx="4826893" cy="1008112"/>
          </a:xfrm>
          <a:prstGeom prst="wedgeEllipseCallout">
            <a:avLst>
              <a:gd name="adj1" fmla="val -124125"/>
              <a:gd name="adj2" fmla="val -471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nl-NL" dirty="0" smtClean="0"/>
              <a:t> </a:t>
            </a:r>
            <a:r>
              <a:rPr lang="nl-NL" dirty="0" err="1"/>
              <a:t>follows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the user-set </a:t>
            </a:r>
            <a:r>
              <a:rPr lang="nl-NL" dirty="0" err="1"/>
              <a:t>value</a:t>
            </a:r>
            <a:r>
              <a:rPr lang="nl-NL" dirty="0"/>
              <a:t> 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e2_0</a:t>
            </a:r>
            <a:r>
              <a:rPr lang="nl-NL" dirty="0" smtClean="0"/>
              <a:t> </a:t>
            </a:r>
            <a:r>
              <a:rPr lang="nl-NL" dirty="0"/>
              <a:t>or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Lanchester’s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, </a:t>
            </a:r>
            <a:r>
              <a:rPr lang="nl-NL" dirty="0" err="1"/>
              <a:t>depending</a:t>
            </a:r>
            <a:r>
              <a:rPr lang="nl-NL" dirty="0"/>
              <a:t> on </a:t>
            </a:r>
            <a:r>
              <a:rPr lang="nl-NL" dirty="0">
                <a:latin typeface="Courier New" pitchFamily="49" charset="0"/>
                <a:cs typeface="Courier New" pitchFamily="49" charset="0"/>
              </a:rPr>
              <a:t>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Ovale toelichting 14"/>
          <p:cNvSpPr/>
          <p:nvPr/>
        </p:nvSpPr>
        <p:spPr>
          <a:xfrm>
            <a:off x="4135800" y="1762971"/>
            <a:ext cx="4826893" cy="1368152"/>
          </a:xfrm>
          <a:prstGeom prst="wedgeEllipseCallout">
            <a:avLst>
              <a:gd name="adj1" fmla="val -112010"/>
              <a:gd name="adj2" fmla="val -51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lambda_1</a:t>
            </a:r>
            <a:r>
              <a:rPr lang="nl-NL" dirty="0" smtClean="0"/>
              <a:t> is the </a:t>
            </a:r>
            <a:r>
              <a:rPr lang="nl-NL" dirty="0" err="1" smtClean="0"/>
              <a:t>relative</a:t>
            </a:r>
            <a:r>
              <a:rPr lang="nl-NL" dirty="0" smtClean="0"/>
              <a:t> </a:t>
            </a:r>
            <a:r>
              <a:rPr lang="nl-NL" dirty="0" err="1" smtClean="0"/>
              <a:t>strength</a:t>
            </a:r>
            <a:r>
              <a:rPr lang="nl-NL" dirty="0" smtClean="0"/>
              <a:t> of </a:t>
            </a:r>
            <a:r>
              <a:rPr lang="nl-NL" dirty="0" err="1" smtClean="0"/>
              <a:t>army</a:t>
            </a:r>
            <a:r>
              <a:rPr lang="nl-NL" dirty="0" smtClean="0"/>
              <a:t> , </a:t>
            </a:r>
            <a:r>
              <a:rPr lang="nl-NL" dirty="0" err="1" smtClean="0"/>
              <a:t>controlled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the user</a:t>
            </a:r>
            <a:endParaRPr lang="en-US" dirty="0"/>
          </a:p>
        </p:txBody>
      </p:sp>
      <p:sp>
        <p:nvSpPr>
          <p:cNvPr id="16" name="Ovale toelichting 15"/>
          <p:cNvSpPr/>
          <p:nvPr/>
        </p:nvSpPr>
        <p:spPr>
          <a:xfrm>
            <a:off x="4211191" y="2103698"/>
            <a:ext cx="4826893" cy="1368152"/>
          </a:xfrm>
          <a:prstGeom prst="wedgeEllipseCallout">
            <a:avLst>
              <a:gd name="adj1" fmla="val -112891"/>
              <a:gd name="adj2" fmla="val -587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lambda_2</a:t>
            </a:r>
            <a:r>
              <a:rPr lang="nl-NL" dirty="0" smtClean="0"/>
              <a:t> is the </a:t>
            </a:r>
            <a:r>
              <a:rPr lang="nl-NL" dirty="0" err="1" smtClean="0"/>
              <a:t>relative</a:t>
            </a:r>
            <a:r>
              <a:rPr lang="nl-NL" dirty="0" smtClean="0"/>
              <a:t> </a:t>
            </a:r>
            <a:r>
              <a:rPr lang="nl-NL" dirty="0" err="1" smtClean="0"/>
              <a:t>strength</a:t>
            </a:r>
            <a:r>
              <a:rPr lang="nl-NL" dirty="0" smtClean="0"/>
              <a:t> of </a:t>
            </a:r>
            <a:r>
              <a:rPr lang="nl-NL" dirty="0" err="1" smtClean="0"/>
              <a:t>army</a:t>
            </a:r>
            <a:r>
              <a:rPr lang="nl-NL" dirty="0" smtClean="0"/>
              <a:t> 2, </a:t>
            </a:r>
            <a:r>
              <a:rPr lang="nl-NL" dirty="0" err="1" smtClean="0"/>
              <a:t>controlled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the user</a:t>
            </a:r>
            <a:endParaRPr lang="en-US" dirty="0"/>
          </a:p>
        </p:txBody>
      </p:sp>
      <p:sp>
        <p:nvSpPr>
          <p:cNvPr id="17" name="Ovale toelichting 16"/>
          <p:cNvSpPr/>
          <p:nvPr/>
        </p:nvSpPr>
        <p:spPr>
          <a:xfrm>
            <a:off x="4176358" y="2426064"/>
            <a:ext cx="4826893" cy="1368152"/>
          </a:xfrm>
          <a:prstGeom prst="wedgeEllipseCallout">
            <a:avLst>
              <a:gd name="adj1" fmla="val -122362"/>
              <a:gd name="adj2" fmla="val -649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e1_0</a:t>
            </a:r>
            <a:r>
              <a:rPr lang="nl-NL" dirty="0" smtClean="0"/>
              <a:t> is the </a:t>
            </a:r>
            <a:r>
              <a:rPr lang="nl-NL" dirty="0" err="1" smtClean="0"/>
              <a:t>initial</a:t>
            </a:r>
            <a:r>
              <a:rPr lang="nl-NL" dirty="0" smtClean="0"/>
              <a:t> </a:t>
            </a:r>
            <a:r>
              <a:rPr lang="nl-NL" dirty="0" err="1" smtClean="0"/>
              <a:t>size</a:t>
            </a:r>
            <a:r>
              <a:rPr lang="nl-NL" dirty="0" smtClean="0"/>
              <a:t> of </a:t>
            </a:r>
            <a:r>
              <a:rPr lang="nl-NL" dirty="0" err="1" smtClean="0"/>
              <a:t>army</a:t>
            </a:r>
            <a:r>
              <a:rPr lang="nl-NL" dirty="0" smtClean="0"/>
              <a:t> 1, </a:t>
            </a:r>
            <a:r>
              <a:rPr lang="nl-NL" dirty="0" err="1" smtClean="0"/>
              <a:t>controlled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the user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Ovale toelichting 17"/>
          <p:cNvSpPr/>
          <p:nvPr/>
        </p:nvSpPr>
        <p:spPr>
          <a:xfrm>
            <a:off x="4228825" y="2787774"/>
            <a:ext cx="4826893" cy="1368152"/>
          </a:xfrm>
          <a:prstGeom prst="wedgeEllipseCallout">
            <a:avLst>
              <a:gd name="adj1" fmla="val -123904"/>
              <a:gd name="adj2" fmla="val -74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e_20 </a:t>
            </a:r>
            <a:r>
              <a:rPr lang="nl-NL" dirty="0" smtClean="0">
                <a:cs typeface="Courier New" pitchFamily="49" charset="0"/>
              </a:rPr>
              <a:t>is the </a:t>
            </a:r>
            <a:r>
              <a:rPr lang="nl-NL" dirty="0" err="1" smtClean="0">
                <a:cs typeface="Courier New" pitchFamily="49" charset="0"/>
              </a:rPr>
              <a:t>initial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size</a:t>
            </a:r>
            <a:r>
              <a:rPr lang="nl-NL" dirty="0" smtClean="0">
                <a:cs typeface="Courier New" pitchFamily="49" charset="0"/>
              </a:rPr>
              <a:t> of </a:t>
            </a:r>
            <a:r>
              <a:rPr lang="nl-NL" dirty="0" err="1" smtClean="0">
                <a:cs typeface="Courier New" pitchFamily="49" charset="0"/>
              </a:rPr>
              <a:t>army</a:t>
            </a:r>
            <a:r>
              <a:rPr lang="nl-NL" dirty="0" smtClean="0">
                <a:cs typeface="Courier New" pitchFamily="49" charset="0"/>
              </a:rPr>
              <a:t> 2, </a:t>
            </a:r>
            <a:r>
              <a:rPr lang="nl-NL" dirty="0" err="1" smtClean="0">
                <a:cs typeface="Courier New" pitchFamily="49" charset="0"/>
              </a:rPr>
              <a:t>controlled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by</a:t>
            </a:r>
            <a:r>
              <a:rPr lang="nl-NL" dirty="0" smtClean="0">
                <a:cs typeface="Courier New" pitchFamily="49" charset="0"/>
              </a:rPr>
              <a:t> the user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19" name="Ovale toelichting 18"/>
          <p:cNvSpPr/>
          <p:nvPr/>
        </p:nvSpPr>
        <p:spPr>
          <a:xfrm>
            <a:off x="4211960" y="3160964"/>
            <a:ext cx="4826893" cy="1368152"/>
          </a:xfrm>
          <a:prstGeom prst="wedgeEllipseCallout">
            <a:avLst>
              <a:gd name="adj1" fmla="val -125226"/>
              <a:gd name="adj2" fmla="val -82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cs typeface="Courier New" pitchFamily="49" charset="0"/>
              </a:rPr>
              <a:t>This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causes</a:t>
            </a:r>
            <a:r>
              <a:rPr lang="nl-NL" dirty="0" smtClean="0">
                <a:cs typeface="Courier New" pitchFamily="49" charset="0"/>
              </a:rPr>
              <a:t> the </a:t>
            </a:r>
            <a:r>
              <a:rPr lang="nl-NL" dirty="0" err="1" smtClean="0">
                <a:cs typeface="Courier New" pitchFamily="49" charset="0"/>
              </a:rPr>
              <a:t>two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graphs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being</a:t>
            </a:r>
            <a:r>
              <a:rPr lang="nl-NL" dirty="0" smtClean="0">
                <a:cs typeface="Courier New" pitchFamily="49" charset="0"/>
              </a:rPr>
              <a:t> </a:t>
            </a:r>
            <a:r>
              <a:rPr lang="nl-NL" dirty="0" err="1" smtClean="0">
                <a:cs typeface="Courier New" pitchFamily="49" charset="0"/>
              </a:rPr>
              <a:t>plotted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Ovale toelichting 19"/>
          <p:cNvSpPr/>
          <p:nvPr/>
        </p:nvSpPr>
        <p:spPr>
          <a:xfrm>
            <a:off x="4211961" y="3409099"/>
            <a:ext cx="4826893" cy="1368152"/>
          </a:xfrm>
          <a:prstGeom prst="wedgeEllipseCallout">
            <a:avLst>
              <a:gd name="adj1" fmla="val -118398"/>
              <a:gd name="adj2" fmla="val -820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graph1</a:t>
            </a:r>
            <a:r>
              <a:rPr lang="nl-NL" dirty="0" smtClean="0">
                <a:cs typeface="Courier New" pitchFamily="49" charset="0"/>
              </a:rPr>
              <a:t> plots the </a:t>
            </a:r>
            <a:r>
              <a:rPr lang="nl-NL" dirty="0" err="1" smtClean="0">
                <a:cs typeface="Courier New" pitchFamily="49" charset="0"/>
              </a:rPr>
              <a:t>value</a:t>
            </a:r>
            <a:r>
              <a:rPr lang="nl-NL" dirty="0" smtClean="0">
                <a:cs typeface="Courier New" pitchFamily="49" charset="0"/>
              </a:rPr>
              <a:t> of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e1 </a:t>
            </a:r>
            <a:r>
              <a:rPr lang="nl-NL" dirty="0" smtClean="0">
                <a:cs typeface="Courier New" pitchFamily="49" charset="0"/>
              </a:rPr>
              <a:t>as a </a:t>
            </a:r>
            <a:r>
              <a:rPr lang="nl-NL" dirty="0" err="1" smtClean="0">
                <a:cs typeface="Courier New" pitchFamily="49" charset="0"/>
              </a:rPr>
              <a:t>function</a:t>
            </a:r>
            <a:r>
              <a:rPr lang="nl-NL" dirty="0" smtClean="0">
                <a:cs typeface="Courier New" pitchFamily="49" charset="0"/>
              </a:rPr>
              <a:t> of time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Ovale toelichting 20"/>
          <p:cNvSpPr/>
          <p:nvPr/>
        </p:nvSpPr>
        <p:spPr>
          <a:xfrm>
            <a:off x="4317877" y="3654964"/>
            <a:ext cx="4826893" cy="1368152"/>
          </a:xfrm>
          <a:prstGeom prst="wedgeEllipseCallout">
            <a:avLst>
              <a:gd name="adj1" fmla="val -120380"/>
              <a:gd name="adj2" fmla="val -82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Courier New" pitchFamily="49" charset="0"/>
                <a:cs typeface="Courier New" pitchFamily="49" charset="0"/>
              </a:rPr>
              <a:t>graph2</a:t>
            </a:r>
            <a:r>
              <a:rPr lang="nl-NL" dirty="0" smtClean="0">
                <a:cs typeface="Courier New" pitchFamily="49" charset="0"/>
              </a:rPr>
              <a:t> plots the </a:t>
            </a:r>
            <a:r>
              <a:rPr lang="nl-NL" dirty="0" err="1" smtClean="0">
                <a:cs typeface="Courier New" pitchFamily="49" charset="0"/>
              </a:rPr>
              <a:t>value</a:t>
            </a:r>
            <a:r>
              <a:rPr lang="nl-NL" dirty="0" smtClean="0">
                <a:cs typeface="Courier New" pitchFamily="49" charset="0"/>
              </a:rPr>
              <a:t> of </a:t>
            </a:r>
            <a:r>
              <a:rPr lang="nl-NL" dirty="0" smtClean="0">
                <a:latin typeface="Courier New" pitchFamily="49" charset="0"/>
                <a:cs typeface="Courier New" pitchFamily="49" charset="0"/>
              </a:rPr>
              <a:t>e2 </a:t>
            </a:r>
            <a:r>
              <a:rPr lang="nl-NL" dirty="0" smtClean="0">
                <a:cs typeface="Courier New" pitchFamily="49" charset="0"/>
              </a:rPr>
              <a:t>as a </a:t>
            </a:r>
            <a:r>
              <a:rPr lang="nl-NL" dirty="0" err="1" smtClean="0">
                <a:cs typeface="Courier New" pitchFamily="49" charset="0"/>
              </a:rPr>
              <a:t>function</a:t>
            </a:r>
            <a:r>
              <a:rPr lang="nl-NL" dirty="0" smtClean="0">
                <a:cs typeface="Courier New" pitchFamily="49" charset="0"/>
              </a:rPr>
              <a:t> of time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</a:t>
            </a: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ombat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057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5620">
        <p:fade/>
      </p:transition>
    </mc:Choice>
    <mc:Fallback xmlns="">
      <p:transition xmlns:p14="http://schemas.microsoft.com/office/powerpoint/2010/main" spd="med" advTm="14562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2" grpId="0" uiExpand="1" build="p" bldLvl="5"/>
      <p:bldP spid="8" grpId="0" animBg="1"/>
      <p:bldP spid="8" grpId="1" animBg="1"/>
      <p:bldP spid="9" grpId="0" animBg="1"/>
      <p:bldP spid="9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2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Predator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prey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1325" name="Text Box 13"/>
              <p:cNvSpPr txBox="1">
                <a:spLocks noChangeArrowheads="1"/>
              </p:cNvSpPr>
              <p:nvPr/>
            </p:nvSpPr>
            <p:spPr bwMode="auto">
              <a:xfrm>
                <a:off x="194400" y="914400"/>
                <a:ext cx="7608162" cy="36722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marL="180975" indent="-18097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1pPr>
                <a:lvl2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5pPr>
                <a:lvl6pPr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6pPr>
                <a:lvl7pPr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7pPr>
                <a:lvl8pPr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8pPr>
                <a:lvl9pPr eaLnBrk="0" fontAlgn="base" hangingPunct="0">
                  <a:lnSpc>
                    <a:spcPct val="110000"/>
                  </a:lnSpc>
                  <a:spcBef>
                    <a:spcPct val="0"/>
                  </a:spcBef>
                  <a:spcAft>
                    <a:spcPct val="50000"/>
                  </a:spcAft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1" charset="-128"/>
                  </a:defRPr>
                </a:lvl9pPr>
              </a:lstStyle>
              <a:p>
                <a:pPr marL="0" indent="0" eaLnBrk="1" hangingPunct="1">
                  <a:buFontTx/>
                  <a:buNone/>
                </a:pP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Lotka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– Volterra model:</a:t>
                </a:r>
              </a:p>
              <a:p>
                <a:pPr marL="0" indent="0" eaLnBrk="1" hangingPunct="1">
                  <a:buFontTx/>
                  <a:buNone/>
                </a:pPr>
                <a:endParaRPr lang="nl-N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  <a:p>
                <a:pPr marL="0" indent="0" eaLnBrk="1" hangingPunct="1">
                  <a:buFontTx/>
                  <a:buNone/>
                </a:pP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br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=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birth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rate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of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rabit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(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autonomous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)</a:t>
                </a:r>
              </a:p>
              <a:p>
                <a:pPr marL="0" indent="0" eaLnBrk="1" hangingPunct="1">
                  <a:buFontTx/>
                  <a:buNone/>
                </a:pP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bf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=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birth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rate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of fox,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feeding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on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rabit</a:t>
                </a:r>
                <a:endParaRPr lang="nl-N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  <a:p>
                <a:pPr marL="0" indent="0" eaLnBrk="1" hangingPunct="1">
                  <a:buFontTx/>
                  <a:buNone/>
                </a:pP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dr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=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rabits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killed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by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fox</a:t>
                </a:r>
              </a:p>
              <a:p>
                <a:pPr marL="0" indent="0" eaLnBrk="1" hangingPunct="1">
                  <a:buFontTx/>
                  <a:buNone/>
                </a:pP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df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=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death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rate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of fox (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autonomous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)</a:t>
                </a:r>
              </a:p>
              <a:p>
                <a:pPr marL="0" indent="0" eaLnBrk="1" hangingPunct="1">
                  <a:buFontTx/>
                  <a:buNone/>
                </a:pPr>
                <a:endParaRPr lang="nl-N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  <a:p>
                <a:pPr marL="0" indent="0" eaLnBrk="1" hangingPunct="1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𝑑</m:t>
                        </m:r>
                      </m:num>
                      <m:den>
                        <m:r>
                          <a:rPr lang="nl-NL" b="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𝑑𝑡</m:t>
                        </m:r>
                      </m:den>
                    </m:f>
                    <m:r>
                      <a:rPr lang="nl-NL" b="0" i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sym typeface="Symbol" pitchFamily="18" charset="2"/>
                      </a:rPr>
                      <m:t> 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pitchFamily="18" charset="2"/>
                  </a:rPr>
                  <a:t> 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r 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= r (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br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–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dr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f)</a:t>
                </a:r>
              </a:p>
              <a:p>
                <a:pPr marL="0" indent="0" eaLnBrk="1" hangingPunct="1"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</m:ctrlPr>
                      </m:fPr>
                      <m:num>
                        <m:r>
                          <a:rPr lang="nl-NL" b="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𝑑</m:t>
                        </m:r>
                      </m:num>
                      <m:den>
                        <m:r>
                          <a:rPr lang="nl-NL" b="0" i="1" smtClean="0">
                            <a:solidFill>
                              <a:schemeClr val="bg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sym typeface="Symbol" pitchFamily="18" charset="2"/>
                          </a:rPr>
                          <m:t>𝑑𝑡</m:t>
                        </m:r>
                      </m:den>
                    </m:f>
                    <m:r>
                      <a:rPr lang="nl-NL" b="0" i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sym typeface="Symbol" pitchFamily="18" charset="2"/>
                      </a:rPr>
                      <m:t>  </m:t>
                    </m:r>
                  </m:oMath>
                </a14:m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sym typeface="Symbol" pitchFamily="18" charset="2"/>
                  </a:rPr>
                  <a:t>f 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= f (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bf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r – </a:t>
                </a:r>
                <a:r>
                  <a:rPr lang="nl-NL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df</a:t>
                </a:r>
                <a:r>
                  <a:rPr lang="nl-NL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 </a:t>
                </a:r>
                <a:r>
                  <a:rPr lang="nl-NL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</a:rPr>
                  <a:t>)</a:t>
                </a:r>
                <a:endParaRPr lang="nl-N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endParaRPr>
              </a:p>
            </p:txBody>
          </p:sp>
        </mc:Choice>
        <mc:Fallback>
          <p:sp>
            <p:nvSpPr>
              <p:cNvPr id="141325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4400" y="914400"/>
                <a:ext cx="7608162" cy="3672287"/>
              </a:xfrm>
              <a:prstGeom prst="rect">
                <a:avLst/>
              </a:prstGeom>
              <a:blipFill rotWithShape="1">
                <a:blip r:embed="rId4"/>
                <a:stretch>
                  <a:fillRect l="-2484" t="-2658" b="-24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utoShape 7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grpSp>
        <p:nvGrpSpPr>
          <p:cNvPr id="13" name="Groep 12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5" name="Rechte verbindingslijn 14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1166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349">
        <p:fade/>
      </p:transition>
    </mc:Choice>
    <mc:Fallback xmlns="">
      <p:transition xmlns:p14="http://schemas.microsoft.com/office/powerpoint/2010/main" spd="med" advTm="2123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1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1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13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13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5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2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5656" name="Text Box 8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94400" y="771550"/>
            <a:ext cx="8949600" cy="3795911"/>
          </a:xfrm>
          <a:prstGeom prst="rect">
            <a:avLst/>
          </a:prstGeom>
          <a:solidFill>
            <a:srgbClr val="9900CC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bf=slider(1.5,0,5)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br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=slider(3,0,5)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df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=slider(1,0,5)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=slider(1,0,5)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=slider(0.15,0.01,0.2) 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reset=button()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p=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</a:rPr>
              <a:t>descartes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([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gboth</a:t>
            </a:r>
            <a:r>
              <a:rPr lang="en-US" sz="600" b="1" dirty="0" err="1">
                <a:solidFill>
                  <a:schemeClr val="bg1"/>
                </a:solidFill>
                <a:latin typeface="Courier New" pitchFamily="49" charset="0"/>
              </a:rPr>
              <a:t>,gfox,grab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])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plf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=f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plr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=r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r=if((time&lt;2)||reset,150,</a:t>
            </a:r>
            <a:r>
              <a:rPr lang="en-US" sz="1600" b="1" dirty="0">
                <a:solidFill>
                  <a:srgbClr val="CA9DEB"/>
                </a:solidFill>
                <a:latin typeface="Courier New" pitchFamily="49" charset="0"/>
              </a:rPr>
              <a:t>max(0.01,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r{1}+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*(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br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*r{1}-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*f{1}*r{1}</a:t>
            </a:r>
            <a:r>
              <a:rPr lang="en-US" sz="1600" b="1" dirty="0">
                <a:solidFill>
                  <a:srgbClr val="CA9DEB"/>
                </a:solidFill>
                <a:latin typeface="Courier New" pitchFamily="49" charset="0"/>
              </a:rPr>
              <a:t>)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))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f=if((time&lt;2)||reset,150,</a:t>
            </a:r>
            <a:r>
              <a:rPr lang="en-US" sz="1600" b="1" dirty="0">
                <a:solidFill>
                  <a:srgbClr val="CA9DEB"/>
                </a:solidFill>
                <a:latin typeface="Courier New" pitchFamily="49" charset="0"/>
              </a:rPr>
              <a:t>max(0.01,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f{1}+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dt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*(bf*f{1}*r{1}-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df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*f{1}</a:t>
            </a:r>
            <a:r>
              <a:rPr lang="en-US" sz="1600" b="1" dirty="0">
                <a:solidFill>
                  <a:srgbClr val="CA9DEB"/>
                </a:solidFill>
                <a:latin typeface="Courier New" pitchFamily="49" charset="0"/>
              </a:rPr>
              <a:t>)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))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gboth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=[</a:t>
            </a:r>
            <a:r>
              <a:rPr lang="en-US" sz="1100" b="1" dirty="0">
                <a:solidFill>
                  <a:schemeClr val="bg1"/>
                </a:solidFill>
                <a:latin typeface="Courier New" pitchFamily="49" charset="0"/>
              </a:rPr>
              <a:t>locations:[fill:'interior',rad:5,x:[mode:'shift',value:10+3*f],y:[mode:'shift',value:10+3*r]]]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]</a:t>
            </a:r>
            <a:endParaRPr lang="en-US" sz="1600" b="1" dirty="0">
              <a:solidFill>
                <a:schemeClr val="bg1"/>
              </a:solidFill>
              <a:latin typeface="Courier New" pitchFamily="49" charset="0"/>
            </a:endParaRP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</a:rPr>
              <a:t>gfox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=[</a:t>
            </a:r>
            <a:r>
              <a:rPr lang="en-US" sz="1200" b="1" dirty="0">
                <a:solidFill>
                  <a:schemeClr val="bg1"/>
                </a:solidFill>
                <a:latin typeface="Courier New" pitchFamily="49" charset="0"/>
              </a:rPr>
              <a:t>locations:[y:[mode:'</a:t>
            </a:r>
            <a:r>
              <a:rPr lang="en-US" sz="1200" b="1" dirty="0" err="1">
                <a:solidFill>
                  <a:schemeClr val="bg1"/>
                </a:solidFill>
                <a:latin typeface="Courier New" pitchFamily="49" charset="0"/>
              </a:rPr>
              <a:t>intp</a:t>
            </a:r>
            <a:r>
              <a:rPr lang="en-US" sz="1200" b="1" dirty="0">
                <a:solidFill>
                  <a:schemeClr val="bg1"/>
                </a:solidFill>
                <a:latin typeface="Courier New" pitchFamily="49" charset="0"/>
              </a:rPr>
              <a:t>'],x:[mode:'shift',10+3*f]],edges:[thickness:5,col_r:255</a:t>
            </a:r>
            <a:r>
              <a:rPr lang="en-US" sz="12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grab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=[</a:t>
            </a:r>
            <a:r>
              <a:rPr lang="en-US" sz="1200" b="1" dirty="0">
                <a:solidFill>
                  <a:schemeClr val="bg1"/>
                </a:solidFill>
                <a:latin typeface="Courier New" pitchFamily="49" charset="0"/>
              </a:rPr>
              <a:t>'x:{</a:t>
            </a:r>
            <a:r>
              <a:rPr lang="en-US" sz="1200" b="1" dirty="0" err="1">
                <a:solidFill>
                  <a:schemeClr val="bg1"/>
                </a:solidFill>
                <a:latin typeface="Courier New" pitchFamily="49" charset="0"/>
              </a:rPr>
              <a:t>mode:intp</a:t>
            </a:r>
            <a:r>
              <a:rPr lang="en-US" sz="1200" b="1" dirty="0">
                <a:solidFill>
                  <a:schemeClr val="bg1"/>
                </a:solidFill>
                <a:latin typeface="Courier New" pitchFamily="49" charset="0"/>
              </a:rPr>
              <a:t>},y:{mode:shift,ref:1},width:{value:5},</a:t>
            </a:r>
            <a:r>
              <a:rPr lang="en-US" sz="1200" b="1" dirty="0" err="1">
                <a:solidFill>
                  <a:schemeClr val="bg1"/>
                </a:solidFill>
                <a:latin typeface="Courier New" pitchFamily="49" charset="0"/>
              </a:rPr>
              <a:t>col_b</a:t>
            </a:r>
            <a:r>
              <a:rPr lang="en-US" sz="1200" b="1" dirty="0">
                <a:solidFill>
                  <a:schemeClr val="bg1"/>
                </a:solidFill>
                <a:latin typeface="Courier New" pitchFamily="49" charset="0"/>
              </a:rPr>
              <a:t>:{value:255}',10+3*[r</a:t>
            </a:r>
            <a:r>
              <a:rPr lang="en-US" sz="12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]</a:t>
            </a:r>
          </a:p>
          <a:p>
            <a:pPr eaLnBrk="1" hangingPunct="1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</a:rPr>
              <a:t>time=time{1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</a:rPr>
              <a:t>}+1</a:t>
            </a:r>
          </a:p>
        </p:txBody>
      </p:sp>
      <p:sp>
        <p:nvSpPr>
          <p:cNvPr id="10" name="AutoShape 7">
            <a:hlinkClick r:id="rId5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Predator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prey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078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731">
        <p:fade/>
      </p:transition>
    </mc:Choice>
    <mc:Fallback xmlns="">
      <p:transition xmlns:p14="http://schemas.microsoft.com/office/powerpoint/2010/main" spd="med" advTm="973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ep 10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>
            <a:blip r:embed="rId4" cstate="print">
              <a:extLst/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3" name="Rechte verbindingslijn 12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-31074"/>
            <a:ext cx="4860031" cy="5203362"/>
          </a:xfrm>
          <a:prstGeom prst="rect">
            <a:avLst/>
          </a:prstGeom>
        </p:spPr>
      </p:pic>
      <p:sp>
        <p:nvSpPr>
          <p:cNvPr id="10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8077200" y="-8407"/>
            <a:ext cx="1066800" cy="285750"/>
          </a:xfrm>
          <a:prstGeom prst="actionButtonEnd">
            <a:avLst/>
          </a:prstGeom>
          <a:solidFill>
            <a:srgbClr val="9900CC">
              <a:alpha val="71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" name="Ovale toelichting 2"/>
          <p:cNvSpPr/>
          <p:nvPr/>
        </p:nvSpPr>
        <p:spPr>
          <a:xfrm>
            <a:off x="194400" y="699542"/>
            <a:ext cx="3369488" cy="1656184"/>
          </a:xfrm>
          <a:prstGeom prst="wedgeEllipseCallout">
            <a:avLst>
              <a:gd name="adj1" fmla="val 122509"/>
              <a:gd name="adj2" fmla="val 1113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x-</a:t>
            </a:r>
            <a:r>
              <a:rPr lang="nl-NL" dirty="0" err="1" smtClean="0"/>
              <a:t>coordinate</a:t>
            </a:r>
            <a:r>
              <a:rPr lang="nl-NL" dirty="0" smtClean="0"/>
              <a:t> of the green </a:t>
            </a:r>
            <a:r>
              <a:rPr lang="nl-NL" dirty="0" err="1" smtClean="0"/>
              <a:t>dots</a:t>
            </a:r>
            <a:r>
              <a:rPr lang="nl-NL" dirty="0" smtClean="0"/>
              <a:t>: </a:t>
            </a:r>
            <a:r>
              <a:rPr lang="nl-NL" dirty="0" err="1" smtClean="0"/>
              <a:t>number</a:t>
            </a:r>
            <a:r>
              <a:rPr lang="nl-NL" dirty="0" smtClean="0"/>
              <a:t> of </a:t>
            </a:r>
            <a:r>
              <a:rPr lang="nl-NL" dirty="0" err="1" smtClean="0"/>
              <a:t>foxes</a:t>
            </a:r>
            <a:r>
              <a:rPr lang="nl-NL" dirty="0" smtClean="0"/>
              <a:t> as </a:t>
            </a:r>
            <a:r>
              <a:rPr lang="nl-NL" dirty="0" err="1" smtClean="0"/>
              <a:t>function</a:t>
            </a:r>
            <a:r>
              <a:rPr lang="nl-NL" dirty="0" smtClean="0"/>
              <a:t> of time</a:t>
            </a:r>
            <a:endParaRPr lang="en-US" dirty="0"/>
          </a:p>
        </p:txBody>
      </p:sp>
      <p:sp>
        <p:nvSpPr>
          <p:cNvPr id="14" name="Ovale toelichting 13"/>
          <p:cNvSpPr/>
          <p:nvPr/>
        </p:nvSpPr>
        <p:spPr>
          <a:xfrm>
            <a:off x="179512" y="1059582"/>
            <a:ext cx="3369488" cy="1656184"/>
          </a:xfrm>
          <a:prstGeom prst="wedgeEllipseCallout">
            <a:avLst>
              <a:gd name="adj1" fmla="val 123140"/>
              <a:gd name="adj2" fmla="val 907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y</a:t>
            </a:r>
            <a:r>
              <a:rPr lang="nl-NL" dirty="0" smtClean="0"/>
              <a:t>-</a:t>
            </a:r>
            <a:r>
              <a:rPr lang="nl-NL" dirty="0" err="1" smtClean="0"/>
              <a:t>coordinate</a:t>
            </a:r>
            <a:r>
              <a:rPr lang="nl-NL" dirty="0" smtClean="0"/>
              <a:t> of the green </a:t>
            </a:r>
            <a:r>
              <a:rPr lang="nl-NL" dirty="0" err="1" smtClean="0"/>
              <a:t>dots</a:t>
            </a:r>
            <a:r>
              <a:rPr lang="nl-NL" dirty="0" smtClean="0"/>
              <a:t>: </a:t>
            </a:r>
            <a:r>
              <a:rPr lang="nl-NL" dirty="0" err="1" smtClean="0"/>
              <a:t>number</a:t>
            </a:r>
            <a:r>
              <a:rPr lang="nl-NL" dirty="0" smtClean="0"/>
              <a:t> of </a:t>
            </a:r>
            <a:r>
              <a:rPr lang="nl-NL" dirty="0" err="1" smtClean="0"/>
              <a:t>rabits</a:t>
            </a:r>
            <a:r>
              <a:rPr lang="nl-NL" dirty="0" smtClean="0"/>
              <a:t> as </a:t>
            </a:r>
            <a:r>
              <a:rPr lang="nl-NL" dirty="0" err="1" smtClean="0"/>
              <a:t>function</a:t>
            </a:r>
            <a:r>
              <a:rPr lang="nl-NL" dirty="0" smtClean="0"/>
              <a:t> of time</a:t>
            </a:r>
            <a:endParaRPr lang="en-US" dirty="0"/>
          </a:p>
        </p:txBody>
      </p:sp>
      <p:sp>
        <p:nvSpPr>
          <p:cNvPr id="15" name="Ovale toelichting 14"/>
          <p:cNvSpPr/>
          <p:nvPr/>
        </p:nvSpPr>
        <p:spPr>
          <a:xfrm>
            <a:off x="194400" y="1419622"/>
            <a:ext cx="3369488" cy="1656184"/>
          </a:xfrm>
          <a:prstGeom prst="wedgeEllipseCallout">
            <a:avLst>
              <a:gd name="adj1" fmla="val 128189"/>
              <a:gd name="adj2" fmla="val 92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/>
              <a:t>orange</a:t>
            </a:r>
            <a:r>
              <a:rPr lang="nl-NL" dirty="0" smtClean="0"/>
              <a:t> curve: </a:t>
            </a:r>
            <a:r>
              <a:rPr lang="nl-NL" dirty="0" err="1" smtClean="0"/>
              <a:t>number</a:t>
            </a:r>
            <a:r>
              <a:rPr lang="nl-NL" dirty="0" smtClean="0"/>
              <a:t> of </a:t>
            </a:r>
            <a:r>
              <a:rPr lang="nl-NL" dirty="0" err="1" smtClean="0"/>
              <a:t>foxes</a:t>
            </a:r>
            <a:r>
              <a:rPr lang="nl-NL" dirty="0" smtClean="0"/>
              <a:t> as </a:t>
            </a:r>
            <a:r>
              <a:rPr lang="nl-NL" dirty="0" err="1" smtClean="0"/>
              <a:t>function</a:t>
            </a:r>
            <a:r>
              <a:rPr lang="nl-NL" dirty="0" smtClean="0"/>
              <a:t> of time, time </a:t>
            </a:r>
            <a:r>
              <a:rPr lang="nl-NL" dirty="0" err="1" smtClean="0"/>
              <a:t>proceeding</a:t>
            </a:r>
            <a:r>
              <a:rPr lang="nl-NL" dirty="0" smtClean="0"/>
              <a:t> </a:t>
            </a:r>
            <a:r>
              <a:rPr lang="nl-NL" dirty="0" err="1" smtClean="0"/>
              <a:t>upwards</a:t>
            </a:r>
            <a:endParaRPr lang="en-US" dirty="0"/>
          </a:p>
        </p:txBody>
      </p:sp>
      <p:sp>
        <p:nvSpPr>
          <p:cNvPr id="16" name="Ovale toelichting 15"/>
          <p:cNvSpPr/>
          <p:nvPr/>
        </p:nvSpPr>
        <p:spPr>
          <a:xfrm>
            <a:off x="194400" y="1779662"/>
            <a:ext cx="3369488" cy="1656184"/>
          </a:xfrm>
          <a:prstGeom prst="wedgeEllipseCallout">
            <a:avLst>
              <a:gd name="adj1" fmla="val 124087"/>
              <a:gd name="adj2" fmla="val 625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blue curve: </a:t>
            </a:r>
            <a:r>
              <a:rPr lang="nl-NL" dirty="0" err="1" smtClean="0"/>
              <a:t>number</a:t>
            </a:r>
            <a:r>
              <a:rPr lang="nl-NL" dirty="0" smtClean="0"/>
              <a:t> of </a:t>
            </a:r>
            <a:r>
              <a:rPr lang="nl-NL" dirty="0" err="1" smtClean="0"/>
              <a:t>rabits</a:t>
            </a:r>
            <a:r>
              <a:rPr lang="nl-NL" dirty="0" smtClean="0"/>
              <a:t> as </a:t>
            </a:r>
            <a:r>
              <a:rPr lang="nl-NL" dirty="0" err="1" smtClean="0"/>
              <a:t>function</a:t>
            </a:r>
            <a:r>
              <a:rPr lang="nl-NL" dirty="0" smtClean="0"/>
              <a:t> of time, time </a:t>
            </a:r>
            <a:r>
              <a:rPr lang="nl-NL" dirty="0" err="1" smtClean="0"/>
              <a:t>proceeding</a:t>
            </a:r>
            <a:r>
              <a:rPr lang="nl-NL" dirty="0" smtClean="0"/>
              <a:t> </a:t>
            </a:r>
            <a:r>
              <a:rPr lang="nl-NL" dirty="0" err="1" smtClean="0"/>
              <a:t>to</a:t>
            </a:r>
            <a:r>
              <a:rPr lang="nl-NL" dirty="0" smtClean="0"/>
              <a:t> the right</a:t>
            </a:r>
            <a:endParaRPr lang="en-US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7086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nl-NL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Predator 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prey</a:t>
            </a:r>
            <a:r>
              <a:rPr lang="nl-NL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simulation</a:t>
            </a:r>
            <a:endParaRPr lang="nl-NL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529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1327">
        <p:fade/>
      </p:transition>
    </mc:Choice>
    <mc:Fallback xmlns="">
      <p:transition xmlns:p14="http://schemas.microsoft.com/office/powerpoint/2010/main" spd="med" advTm="1113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0.5|3.2|1.6|3.7|3.6|2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3|26.2|21.5|23.9|19.3|7.6|17.3|4.7|9.3|3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2|62.5|71.2|79.7|48.5|30.6|52.5|20.5|25.8|3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9|13|2.8|2|6.4|7.8|1.9|32.8|8|38|7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|19.6|3.8|7.5|28.2|34.4|1.5|1.8|4.2|5.9|2.3|1.8|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8.4|20.5|30|11.4|14.7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21.3|33.3|15.1|2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7.5|4|17.3|35.7|40.5|51.2|35.5|27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31.2|12.8|21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4776</TotalTime>
  <Words>1750</Words>
  <Application>Microsoft Office PowerPoint</Application>
  <PresentationFormat>Diavoorstelling (16:9)</PresentationFormat>
  <Paragraphs>241</Paragraphs>
  <Slides>13</Slides>
  <Notes>13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423</cp:revision>
  <dcterms:created xsi:type="dcterms:W3CDTF">2013-05-16T11:19:57Z</dcterms:created>
  <dcterms:modified xsi:type="dcterms:W3CDTF">2014-06-19T12:54:50Z</dcterms:modified>
</cp:coreProperties>
</file>